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227" autoAdjust="0"/>
  </p:normalViewPr>
  <p:slideViewPr>
    <p:cSldViewPr snapToGrid="0">
      <p:cViewPr varScale="1">
        <p:scale>
          <a:sx n="67" d="100"/>
          <a:sy n="67" d="100"/>
        </p:scale>
        <p:origin x="121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0E877F-8BEB-4F7A-8EF9-D6ED283423A6}" type="doc">
      <dgm:prSet loTypeId="urn:microsoft.com/office/officeart/2018/5/layout/IconLeafLabelList" loCatId="icon" qsTypeId="urn:microsoft.com/office/officeart/2005/8/quickstyle/simple1" qsCatId="simple" csTypeId="urn:microsoft.com/office/officeart/2005/8/colors/accent0_3" csCatId="mainScheme" phldr="1"/>
      <dgm:spPr/>
      <dgm:t>
        <a:bodyPr/>
        <a:lstStyle/>
        <a:p>
          <a:endParaRPr lang="en-US"/>
        </a:p>
      </dgm:t>
    </dgm:pt>
    <dgm:pt modelId="{B8E16F50-658D-4A98-B33D-86DE5B4BA5E2}">
      <dgm:prSet/>
      <dgm:spPr/>
      <dgm:t>
        <a:bodyPr/>
        <a:lstStyle/>
        <a:p>
          <a:pPr>
            <a:defRPr cap="all"/>
          </a:pPr>
          <a:r>
            <a:rPr lang="en-GB"/>
            <a:t>Yoga can improve flexibility, strength, and balance</a:t>
          </a:r>
          <a:endParaRPr lang="en-US"/>
        </a:p>
      </dgm:t>
    </dgm:pt>
    <dgm:pt modelId="{B2753C34-ED99-46E5-95CF-B0E64511E0D8}" type="parTrans" cxnId="{1177A734-2EBE-446F-AC23-F7B1003E92A2}">
      <dgm:prSet/>
      <dgm:spPr/>
      <dgm:t>
        <a:bodyPr/>
        <a:lstStyle/>
        <a:p>
          <a:endParaRPr lang="en-US"/>
        </a:p>
      </dgm:t>
    </dgm:pt>
    <dgm:pt modelId="{5E230B33-D7A4-4AE9-907B-26BD6ECCB0DB}" type="sibTrans" cxnId="{1177A734-2EBE-446F-AC23-F7B1003E92A2}">
      <dgm:prSet/>
      <dgm:spPr/>
      <dgm:t>
        <a:bodyPr/>
        <a:lstStyle/>
        <a:p>
          <a:endParaRPr lang="en-US"/>
        </a:p>
      </dgm:t>
    </dgm:pt>
    <dgm:pt modelId="{A55653B1-A6C3-43FD-99A9-D5B0AF5FD87C}">
      <dgm:prSet/>
      <dgm:spPr/>
      <dgm:t>
        <a:bodyPr/>
        <a:lstStyle/>
        <a:p>
          <a:pPr>
            <a:defRPr cap="all"/>
          </a:pPr>
          <a:r>
            <a:rPr lang="en-GB"/>
            <a:t>Yoga can help reduce stress and anxiety</a:t>
          </a:r>
          <a:endParaRPr lang="en-US"/>
        </a:p>
      </dgm:t>
    </dgm:pt>
    <dgm:pt modelId="{94C7DEFB-D09A-4465-A012-623DCDD19559}" type="parTrans" cxnId="{7F153DF4-074F-428D-A608-215A986CA2D2}">
      <dgm:prSet/>
      <dgm:spPr/>
      <dgm:t>
        <a:bodyPr/>
        <a:lstStyle/>
        <a:p>
          <a:endParaRPr lang="en-US"/>
        </a:p>
      </dgm:t>
    </dgm:pt>
    <dgm:pt modelId="{98525705-0CF6-46C8-BC20-0D74C20AD5EF}" type="sibTrans" cxnId="{7F153DF4-074F-428D-A608-215A986CA2D2}">
      <dgm:prSet/>
      <dgm:spPr/>
      <dgm:t>
        <a:bodyPr/>
        <a:lstStyle/>
        <a:p>
          <a:endParaRPr lang="en-US"/>
        </a:p>
      </dgm:t>
    </dgm:pt>
    <dgm:pt modelId="{435FDB9F-3154-4A07-B26D-BAE7FFB63111}">
      <dgm:prSet/>
      <dgm:spPr/>
      <dgm:t>
        <a:bodyPr/>
        <a:lstStyle/>
        <a:p>
          <a:pPr>
            <a:defRPr cap="all"/>
          </a:pPr>
          <a:r>
            <a:rPr lang="en-GB"/>
            <a:t>Yoga can improve overall physical and mental health</a:t>
          </a:r>
          <a:endParaRPr lang="en-US"/>
        </a:p>
      </dgm:t>
    </dgm:pt>
    <dgm:pt modelId="{AA5CB866-1ED3-4802-A657-76742D0BB779}" type="parTrans" cxnId="{E404F9AC-C226-4C39-96CD-5D11564AE7D5}">
      <dgm:prSet/>
      <dgm:spPr/>
      <dgm:t>
        <a:bodyPr/>
        <a:lstStyle/>
        <a:p>
          <a:endParaRPr lang="en-US"/>
        </a:p>
      </dgm:t>
    </dgm:pt>
    <dgm:pt modelId="{D9CF67C6-294A-455A-B81B-01506632EC5A}" type="sibTrans" cxnId="{E404F9AC-C226-4C39-96CD-5D11564AE7D5}">
      <dgm:prSet/>
      <dgm:spPr/>
      <dgm:t>
        <a:bodyPr/>
        <a:lstStyle/>
        <a:p>
          <a:endParaRPr lang="en-US"/>
        </a:p>
      </dgm:t>
    </dgm:pt>
    <dgm:pt modelId="{8A27C7E2-9669-4FB7-9632-C9450E12E4F3}" type="pres">
      <dgm:prSet presAssocID="{9E0E877F-8BEB-4F7A-8EF9-D6ED283423A6}" presName="root" presStyleCnt="0">
        <dgm:presLayoutVars>
          <dgm:dir/>
          <dgm:resizeHandles val="exact"/>
        </dgm:presLayoutVars>
      </dgm:prSet>
      <dgm:spPr/>
    </dgm:pt>
    <dgm:pt modelId="{AB2862A2-1880-4060-B8FD-583D2F0FAD05}" type="pres">
      <dgm:prSet presAssocID="{B8E16F50-658D-4A98-B33D-86DE5B4BA5E2}" presName="compNode" presStyleCnt="0"/>
      <dgm:spPr/>
    </dgm:pt>
    <dgm:pt modelId="{3251ECF9-8B2F-409E-A9B7-25129818BCD3}" type="pres">
      <dgm:prSet presAssocID="{B8E16F50-658D-4A98-B33D-86DE5B4BA5E2}" presName="iconBgRect" presStyleLbl="bgShp" presStyleIdx="0" presStyleCnt="3"/>
      <dgm:spPr>
        <a:prstGeom prst="round2DiagRect">
          <a:avLst>
            <a:gd name="adj1" fmla="val 29727"/>
            <a:gd name="adj2" fmla="val 0"/>
          </a:avLst>
        </a:prstGeom>
      </dgm:spPr>
    </dgm:pt>
    <dgm:pt modelId="{602F9C66-0422-499F-AC0B-651857DF8E2B}" type="pres">
      <dgm:prSet presAssocID="{B8E16F50-658D-4A98-B33D-86DE5B4BA5E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uscle Arm"/>
        </a:ext>
      </dgm:extLst>
    </dgm:pt>
    <dgm:pt modelId="{B9CAA94B-1AA8-47F3-8333-A351391F1E91}" type="pres">
      <dgm:prSet presAssocID="{B8E16F50-658D-4A98-B33D-86DE5B4BA5E2}" presName="spaceRect" presStyleCnt="0"/>
      <dgm:spPr/>
    </dgm:pt>
    <dgm:pt modelId="{AEF1AFE2-89D4-483C-BD93-B849BCC824ED}" type="pres">
      <dgm:prSet presAssocID="{B8E16F50-658D-4A98-B33D-86DE5B4BA5E2}" presName="textRect" presStyleLbl="revTx" presStyleIdx="0" presStyleCnt="3">
        <dgm:presLayoutVars>
          <dgm:chMax val="1"/>
          <dgm:chPref val="1"/>
        </dgm:presLayoutVars>
      </dgm:prSet>
      <dgm:spPr/>
    </dgm:pt>
    <dgm:pt modelId="{F779DCC1-C604-42EE-A4CF-0BACA49737B9}" type="pres">
      <dgm:prSet presAssocID="{5E230B33-D7A4-4AE9-907B-26BD6ECCB0DB}" presName="sibTrans" presStyleCnt="0"/>
      <dgm:spPr/>
    </dgm:pt>
    <dgm:pt modelId="{EE88545D-C65F-4402-ADE0-E62B03D414DF}" type="pres">
      <dgm:prSet presAssocID="{A55653B1-A6C3-43FD-99A9-D5B0AF5FD87C}" presName="compNode" presStyleCnt="0"/>
      <dgm:spPr/>
    </dgm:pt>
    <dgm:pt modelId="{879B6C9E-B7B6-44FF-BA00-D1EB6406EE19}" type="pres">
      <dgm:prSet presAssocID="{A55653B1-A6C3-43FD-99A9-D5B0AF5FD87C}" presName="iconBgRect" presStyleLbl="bgShp" presStyleIdx="1" presStyleCnt="3"/>
      <dgm:spPr>
        <a:prstGeom prst="round2DiagRect">
          <a:avLst>
            <a:gd name="adj1" fmla="val 29727"/>
            <a:gd name="adj2" fmla="val 0"/>
          </a:avLst>
        </a:prstGeom>
      </dgm:spPr>
    </dgm:pt>
    <dgm:pt modelId="{F058DD05-3096-4769-909B-C957BE8AD128}" type="pres">
      <dgm:prSet presAssocID="{A55653B1-A6C3-43FD-99A9-D5B0AF5FD87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3ADFCF5C-5B95-4545-B5E4-60E6719B1B5E}" type="pres">
      <dgm:prSet presAssocID="{A55653B1-A6C3-43FD-99A9-D5B0AF5FD87C}" presName="spaceRect" presStyleCnt="0"/>
      <dgm:spPr/>
    </dgm:pt>
    <dgm:pt modelId="{7EA4CAC2-501D-4153-9AAA-B27344D23A2A}" type="pres">
      <dgm:prSet presAssocID="{A55653B1-A6C3-43FD-99A9-D5B0AF5FD87C}" presName="textRect" presStyleLbl="revTx" presStyleIdx="1" presStyleCnt="3">
        <dgm:presLayoutVars>
          <dgm:chMax val="1"/>
          <dgm:chPref val="1"/>
        </dgm:presLayoutVars>
      </dgm:prSet>
      <dgm:spPr/>
    </dgm:pt>
    <dgm:pt modelId="{9B95A215-7DFC-4B80-92E9-E00896679D3B}" type="pres">
      <dgm:prSet presAssocID="{98525705-0CF6-46C8-BC20-0D74C20AD5EF}" presName="sibTrans" presStyleCnt="0"/>
      <dgm:spPr/>
    </dgm:pt>
    <dgm:pt modelId="{4BE7AFCD-E436-472F-B163-5A8CEC63B464}" type="pres">
      <dgm:prSet presAssocID="{435FDB9F-3154-4A07-B26D-BAE7FFB63111}" presName="compNode" presStyleCnt="0"/>
      <dgm:spPr/>
    </dgm:pt>
    <dgm:pt modelId="{854A5BAF-6E69-40A3-B575-7AA7CBDBDBBB}" type="pres">
      <dgm:prSet presAssocID="{435FDB9F-3154-4A07-B26D-BAE7FFB63111}" presName="iconBgRect" presStyleLbl="bgShp" presStyleIdx="2" presStyleCnt="3"/>
      <dgm:spPr>
        <a:prstGeom prst="round2DiagRect">
          <a:avLst>
            <a:gd name="adj1" fmla="val 29727"/>
            <a:gd name="adj2" fmla="val 0"/>
          </a:avLst>
        </a:prstGeom>
      </dgm:spPr>
    </dgm:pt>
    <dgm:pt modelId="{F733D291-EB65-49E6-9438-60B6657B8267}" type="pres">
      <dgm:prSet presAssocID="{435FDB9F-3154-4A07-B26D-BAE7FFB6311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un"/>
        </a:ext>
      </dgm:extLst>
    </dgm:pt>
    <dgm:pt modelId="{F5B2CE9F-E468-455B-A17C-C8640AE2CA98}" type="pres">
      <dgm:prSet presAssocID="{435FDB9F-3154-4A07-B26D-BAE7FFB63111}" presName="spaceRect" presStyleCnt="0"/>
      <dgm:spPr/>
    </dgm:pt>
    <dgm:pt modelId="{0CD3E871-F55C-4FAA-ADA6-88E602307D05}" type="pres">
      <dgm:prSet presAssocID="{435FDB9F-3154-4A07-B26D-BAE7FFB63111}" presName="textRect" presStyleLbl="revTx" presStyleIdx="2" presStyleCnt="3">
        <dgm:presLayoutVars>
          <dgm:chMax val="1"/>
          <dgm:chPref val="1"/>
        </dgm:presLayoutVars>
      </dgm:prSet>
      <dgm:spPr/>
    </dgm:pt>
  </dgm:ptLst>
  <dgm:cxnLst>
    <dgm:cxn modelId="{1177A734-2EBE-446F-AC23-F7B1003E92A2}" srcId="{9E0E877F-8BEB-4F7A-8EF9-D6ED283423A6}" destId="{B8E16F50-658D-4A98-B33D-86DE5B4BA5E2}" srcOrd="0" destOrd="0" parTransId="{B2753C34-ED99-46E5-95CF-B0E64511E0D8}" sibTransId="{5E230B33-D7A4-4AE9-907B-26BD6ECCB0DB}"/>
    <dgm:cxn modelId="{DC2BB134-634A-4EBB-AA30-A17B733A8052}" type="presOf" srcId="{435FDB9F-3154-4A07-B26D-BAE7FFB63111}" destId="{0CD3E871-F55C-4FAA-ADA6-88E602307D05}" srcOrd="0" destOrd="0" presId="urn:microsoft.com/office/officeart/2018/5/layout/IconLeafLabelList"/>
    <dgm:cxn modelId="{A1F4C55E-799E-4DD5-BA49-BB1A62C3119E}" type="presOf" srcId="{A55653B1-A6C3-43FD-99A9-D5B0AF5FD87C}" destId="{7EA4CAC2-501D-4153-9AAA-B27344D23A2A}" srcOrd="0" destOrd="0" presId="urn:microsoft.com/office/officeart/2018/5/layout/IconLeafLabelList"/>
    <dgm:cxn modelId="{80F4A461-D8DE-4977-9962-F0D94C99D4BF}" type="presOf" srcId="{B8E16F50-658D-4A98-B33D-86DE5B4BA5E2}" destId="{AEF1AFE2-89D4-483C-BD93-B849BCC824ED}" srcOrd="0" destOrd="0" presId="urn:microsoft.com/office/officeart/2018/5/layout/IconLeafLabelList"/>
    <dgm:cxn modelId="{E404F9AC-C226-4C39-96CD-5D11564AE7D5}" srcId="{9E0E877F-8BEB-4F7A-8EF9-D6ED283423A6}" destId="{435FDB9F-3154-4A07-B26D-BAE7FFB63111}" srcOrd="2" destOrd="0" parTransId="{AA5CB866-1ED3-4802-A657-76742D0BB779}" sibTransId="{D9CF67C6-294A-455A-B81B-01506632EC5A}"/>
    <dgm:cxn modelId="{8AAC80DC-44B9-4F4A-B22E-2807C6AB5C87}" type="presOf" srcId="{9E0E877F-8BEB-4F7A-8EF9-D6ED283423A6}" destId="{8A27C7E2-9669-4FB7-9632-C9450E12E4F3}" srcOrd="0" destOrd="0" presId="urn:microsoft.com/office/officeart/2018/5/layout/IconLeafLabelList"/>
    <dgm:cxn modelId="{7F153DF4-074F-428D-A608-215A986CA2D2}" srcId="{9E0E877F-8BEB-4F7A-8EF9-D6ED283423A6}" destId="{A55653B1-A6C3-43FD-99A9-D5B0AF5FD87C}" srcOrd="1" destOrd="0" parTransId="{94C7DEFB-D09A-4465-A012-623DCDD19559}" sibTransId="{98525705-0CF6-46C8-BC20-0D74C20AD5EF}"/>
    <dgm:cxn modelId="{BBC6336E-FF9E-444E-9BD8-7F88BF73C943}" type="presParOf" srcId="{8A27C7E2-9669-4FB7-9632-C9450E12E4F3}" destId="{AB2862A2-1880-4060-B8FD-583D2F0FAD05}" srcOrd="0" destOrd="0" presId="urn:microsoft.com/office/officeart/2018/5/layout/IconLeafLabelList"/>
    <dgm:cxn modelId="{27415367-26BB-4765-B216-7311C0D1AF45}" type="presParOf" srcId="{AB2862A2-1880-4060-B8FD-583D2F0FAD05}" destId="{3251ECF9-8B2F-409E-A9B7-25129818BCD3}" srcOrd="0" destOrd="0" presId="urn:microsoft.com/office/officeart/2018/5/layout/IconLeafLabelList"/>
    <dgm:cxn modelId="{59D98799-8224-40EE-9E26-3DC401417DF0}" type="presParOf" srcId="{AB2862A2-1880-4060-B8FD-583D2F0FAD05}" destId="{602F9C66-0422-499F-AC0B-651857DF8E2B}" srcOrd="1" destOrd="0" presId="urn:microsoft.com/office/officeart/2018/5/layout/IconLeafLabelList"/>
    <dgm:cxn modelId="{68260D29-01D9-4572-A505-0E534A95816E}" type="presParOf" srcId="{AB2862A2-1880-4060-B8FD-583D2F0FAD05}" destId="{B9CAA94B-1AA8-47F3-8333-A351391F1E91}" srcOrd="2" destOrd="0" presId="urn:microsoft.com/office/officeart/2018/5/layout/IconLeafLabelList"/>
    <dgm:cxn modelId="{58C310D8-E7A9-40F4-8CEB-8B6D21A1D677}" type="presParOf" srcId="{AB2862A2-1880-4060-B8FD-583D2F0FAD05}" destId="{AEF1AFE2-89D4-483C-BD93-B849BCC824ED}" srcOrd="3" destOrd="0" presId="urn:microsoft.com/office/officeart/2018/5/layout/IconLeafLabelList"/>
    <dgm:cxn modelId="{EA5196C0-B340-4001-A2CE-CCE15FE4E9D4}" type="presParOf" srcId="{8A27C7E2-9669-4FB7-9632-C9450E12E4F3}" destId="{F779DCC1-C604-42EE-A4CF-0BACA49737B9}" srcOrd="1" destOrd="0" presId="urn:microsoft.com/office/officeart/2018/5/layout/IconLeafLabelList"/>
    <dgm:cxn modelId="{6860D34D-9A3D-451C-9791-80C984B5589A}" type="presParOf" srcId="{8A27C7E2-9669-4FB7-9632-C9450E12E4F3}" destId="{EE88545D-C65F-4402-ADE0-E62B03D414DF}" srcOrd="2" destOrd="0" presId="urn:microsoft.com/office/officeart/2018/5/layout/IconLeafLabelList"/>
    <dgm:cxn modelId="{0E2558C2-E9BC-4751-A75F-44A5EB240DD8}" type="presParOf" srcId="{EE88545D-C65F-4402-ADE0-E62B03D414DF}" destId="{879B6C9E-B7B6-44FF-BA00-D1EB6406EE19}" srcOrd="0" destOrd="0" presId="urn:microsoft.com/office/officeart/2018/5/layout/IconLeafLabelList"/>
    <dgm:cxn modelId="{7C88A370-F10D-40B4-99E2-999441A76B6E}" type="presParOf" srcId="{EE88545D-C65F-4402-ADE0-E62B03D414DF}" destId="{F058DD05-3096-4769-909B-C957BE8AD128}" srcOrd="1" destOrd="0" presId="urn:microsoft.com/office/officeart/2018/5/layout/IconLeafLabelList"/>
    <dgm:cxn modelId="{BBE98679-45F1-4865-BC53-7CB7F3C336EB}" type="presParOf" srcId="{EE88545D-C65F-4402-ADE0-E62B03D414DF}" destId="{3ADFCF5C-5B95-4545-B5E4-60E6719B1B5E}" srcOrd="2" destOrd="0" presId="urn:microsoft.com/office/officeart/2018/5/layout/IconLeafLabelList"/>
    <dgm:cxn modelId="{501FB88B-D619-4BC6-AC01-8D34F5CC631A}" type="presParOf" srcId="{EE88545D-C65F-4402-ADE0-E62B03D414DF}" destId="{7EA4CAC2-501D-4153-9AAA-B27344D23A2A}" srcOrd="3" destOrd="0" presId="urn:microsoft.com/office/officeart/2018/5/layout/IconLeafLabelList"/>
    <dgm:cxn modelId="{DE9FB075-487C-4E66-BA9A-99BFCE1A02F4}" type="presParOf" srcId="{8A27C7E2-9669-4FB7-9632-C9450E12E4F3}" destId="{9B95A215-7DFC-4B80-92E9-E00896679D3B}" srcOrd="3" destOrd="0" presId="urn:microsoft.com/office/officeart/2018/5/layout/IconLeafLabelList"/>
    <dgm:cxn modelId="{C6FD1ABF-182E-4ACB-BF91-54B3051A6383}" type="presParOf" srcId="{8A27C7E2-9669-4FB7-9632-C9450E12E4F3}" destId="{4BE7AFCD-E436-472F-B163-5A8CEC63B464}" srcOrd="4" destOrd="0" presId="urn:microsoft.com/office/officeart/2018/5/layout/IconLeafLabelList"/>
    <dgm:cxn modelId="{587FAC42-8FE4-46BB-9824-30D80034C19C}" type="presParOf" srcId="{4BE7AFCD-E436-472F-B163-5A8CEC63B464}" destId="{854A5BAF-6E69-40A3-B575-7AA7CBDBDBBB}" srcOrd="0" destOrd="0" presId="urn:microsoft.com/office/officeart/2018/5/layout/IconLeafLabelList"/>
    <dgm:cxn modelId="{4D28145E-3B37-438C-98FF-B751DBBD4064}" type="presParOf" srcId="{4BE7AFCD-E436-472F-B163-5A8CEC63B464}" destId="{F733D291-EB65-49E6-9438-60B6657B8267}" srcOrd="1" destOrd="0" presId="urn:microsoft.com/office/officeart/2018/5/layout/IconLeafLabelList"/>
    <dgm:cxn modelId="{DCD24696-AAB1-423C-BB32-1C11318192DF}" type="presParOf" srcId="{4BE7AFCD-E436-472F-B163-5A8CEC63B464}" destId="{F5B2CE9F-E468-455B-A17C-C8640AE2CA98}" srcOrd="2" destOrd="0" presId="urn:microsoft.com/office/officeart/2018/5/layout/IconLeafLabelList"/>
    <dgm:cxn modelId="{964D1A40-C4BE-49B4-B44E-37F0A3927C60}" type="presParOf" srcId="{4BE7AFCD-E436-472F-B163-5A8CEC63B464}" destId="{0CD3E871-F55C-4FAA-ADA6-88E602307D0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51ECF9-8B2F-409E-A9B7-25129818BCD3}">
      <dsp:nvSpPr>
        <dsp:cNvPr id="0" name=""/>
        <dsp:cNvSpPr/>
      </dsp:nvSpPr>
      <dsp:spPr>
        <a:xfrm>
          <a:off x="726337" y="71058"/>
          <a:ext cx="1990125" cy="1990125"/>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2F9C66-0422-499F-AC0B-651857DF8E2B}">
      <dsp:nvSpPr>
        <dsp:cNvPr id="0" name=""/>
        <dsp:cNvSpPr/>
      </dsp:nvSpPr>
      <dsp:spPr>
        <a:xfrm>
          <a:off x="1150462" y="495183"/>
          <a:ext cx="1141875" cy="11418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F1AFE2-89D4-483C-BD93-B849BCC824ED}">
      <dsp:nvSpPr>
        <dsp:cNvPr id="0" name=""/>
        <dsp:cNvSpPr/>
      </dsp:nvSpPr>
      <dsp:spPr>
        <a:xfrm>
          <a:off x="90149" y="268105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Yoga can improve flexibility, strength, and balance</a:t>
          </a:r>
          <a:endParaRPr lang="en-US" sz="1700" kern="1200"/>
        </a:p>
      </dsp:txBody>
      <dsp:txXfrm>
        <a:off x="90149" y="2681059"/>
        <a:ext cx="3262500" cy="720000"/>
      </dsp:txXfrm>
    </dsp:sp>
    <dsp:sp modelId="{879B6C9E-B7B6-44FF-BA00-D1EB6406EE19}">
      <dsp:nvSpPr>
        <dsp:cNvPr id="0" name=""/>
        <dsp:cNvSpPr/>
      </dsp:nvSpPr>
      <dsp:spPr>
        <a:xfrm>
          <a:off x="4559774" y="71058"/>
          <a:ext cx="1990125" cy="1990125"/>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58DD05-3096-4769-909B-C957BE8AD128}">
      <dsp:nvSpPr>
        <dsp:cNvPr id="0" name=""/>
        <dsp:cNvSpPr/>
      </dsp:nvSpPr>
      <dsp:spPr>
        <a:xfrm>
          <a:off x="4983899" y="495183"/>
          <a:ext cx="1141875" cy="11418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EA4CAC2-501D-4153-9AAA-B27344D23A2A}">
      <dsp:nvSpPr>
        <dsp:cNvPr id="0" name=""/>
        <dsp:cNvSpPr/>
      </dsp:nvSpPr>
      <dsp:spPr>
        <a:xfrm>
          <a:off x="3923587" y="268105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Yoga can help reduce stress and anxiety</a:t>
          </a:r>
          <a:endParaRPr lang="en-US" sz="1700" kern="1200"/>
        </a:p>
      </dsp:txBody>
      <dsp:txXfrm>
        <a:off x="3923587" y="2681059"/>
        <a:ext cx="3262500" cy="720000"/>
      </dsp:txXfrm>
    </dsp:sp>
    <dsp:sp modelId="{854A5BAF-6E69-40A3-B575-7AA7CBDBDBBB}">
      <dsp:nvSpPr>
        <dsp:cNvPr id="0" name=""/>
        <dsp:cNvSpPr/>
      </dsp:nvSpPr>
      <dsp:spPr>
        <a:xfrm>
          <a:off x="8393212" y="71058"/>
          <a:ext cx="1990125" cy="1990125"/>
        </a:xfrm>
        <a:prstGeom prst="round2DiagRect">
          <a:avLst>
            <a:gd name="adj1" fmla="val 29727"/>
            <a:gd name="adj2" fmla="val 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33D291-EB65-49E6-9438-60B6657B8267}">
      <dsp:nvSpPr>
        <dsp:cNvPr id="0" name=""/>
        <dsp:cNvSpPr/>
      </dsp:nvSpPr>
      <dsp:spPr>
        <a:xfrm>
          <a:off x="8817337" y="495183"/>
          <a:ext cx="1141875" cy="11418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D3E871-F55C-4FAA-ADA6-88E602307D05}">
      <dsp:nvSpPr>
        <dsp:cNvPr id="0" name=""/>
        <dsp:cNvSpPr/>
      </dsp:nvSpPr>
      <dsp:spPr>
        <a:xfrm>
          <a:off x="7757024" y="2681059"/>
          <a:ext cx="326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GB" sz="1700" kern="1200"/>
            <a:t>Yoga can improve overall physical and mental health</a:t>
          </a:r>
          <a:endParaRPr lang="en-US" sz="1700" kern="1200"/>
        </a:p>
      </dsp:txBody>
      <dsp:txXfrm>
        <a:off x="7757024" y="2681059"/>
        <a:ext cx="3262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62D0B-07CC-4DCD-89C7-83A0616ECC3E}"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DFF86F-4E36-4C15-9F84-4DF024D5E99E}" type="slidenum">
              <a:rPr lang="en-US" smtClean="0"/>
              <a:t>‹#›</a:t>
            </a:fld>
            <a:endParaRPr lang="en-US"/>
          </a:p>
        </p:txBody>
      </p:sp>
    </p:spTree>
    <p:extLst>
      <p:ext uri="{BB962C8B-B14F-4D97-AF65-F5344CB8AC3E}">
        <p14:creationId xmlns:p14="http://schemas.microsoft.com/office/powerpoint/2010/main" val="2883454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Yoga is a practice that originated in ancient India thousands of years ago. It's a mind and body practice that incorporates physical postures, breathing techniques, and meditation. Let's take a journey through history and wellness together!</a:t>
            </a:r>
          </a:p>
        </p:txBody>
      </p:sp>
      <p:sp>
        <p:nvSpPr>
          <p:cNvPr id="4" name="Slide Number Placeholder 3"/>
          <p:cNvSpPr>
            <a:spLocks noGrp="1"/>
          </p:cNvSpPr>
          <p:nvPr>
            <p:ph type="sldNum" sz="quarter" idx="5"/>
          </p:nvPr>
        </p:nvSpPr>
        <p:spPr/>
        <p:txBody>
          <a:bodyPr/>
          <a:lstStyle/>
          <a:p>
            <a:fld id="{F1F5A2BC-BC78-4EE6-B815-195AB7771B31}" type="slidenum">
              <a:rPr lang="en-US" smtClean="0"/>
              <a:t>1</a:t>
            </a:fld>
            <a:endParaRPr lang="en-US"/>
          </a:p>
        </p:txBody>
      </p:sp>
    </p:spTree>
    <p:extLst>
      <p:ext uri="{BB962C8B-B14F-4D97-AF65-F5344CB8AC3E}">
        <p14:creationId xmlns:p14="http://schemas.microsoft.com/office/powerpoint/2010/main" val="3686996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Yoga emphasizes the connection between the mind and body. By practicing yoga, we can improve our mental and emotional health, and promote a sense of inner peace and well-being.</a:t>
            </a:r>
          </a:p>
        </p:txBody>
      </p:sp>
      <p:sp>
        <p:nvSpPr>
          <p:cNvPr id="4" name="Slide Number Placeholder 3"/>
          <p:cNvSpPr>
            <a:spLocks noGrp="1"/>
          </p:cNvSpPr>
          <p:nvPr>
            <p:ph type="sldNum" sz="quarter" idx="5"/>
          </p:nvPr>
        </p:nvSpPr>
        <p:spPr/>
        <p:txBody>
          <a:bodyPr/>
          <a:lstStyle/>
          <a:p>
            <a:fld id="{F1F5A2BC-BC78-4EE6-B815-195AB7771B31}" type="slidenum">
              <a:rPr lang="en-US" smtClean="0"/>
              <a:t>10</a:t>
            </a:fld>
            <a:endParaRPr lang="en-US"/>
          </a:p>
        </p:txBody>
      </p:sp>
    </p:spTree>
    <p:extLst>
      <p:ext uri="{BB962C8B-B14F-4D97-AF65-F5344CB8AC3E}">
        <p14:creationId xmlns:p14="http://schemas.microsoft.com/office/powerpoint/2010/main" val="409142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Breathing is an important part of yoga practice. By focusing on the breath, we can calm the mind and reduce stress. Pranayama is the practice of yoga breathing techniques.</a:t>
            </a:r>
          </a:p>
        </p:txBody>
      </p:sp>
      <p:sp>
        <p:nvSpPr>
          <p:cNvPr id="4" name="Slide Number Placeholder 3"/>
          <p:cNvSpPr>
            <a:spLocks noGrp="1"/>
          </p:cNvSpPr>
          <p:nvPr>
            <p:ph type="sldNum" sz="quarter" idx="5"/>
          </p:nvPr>
        </p:nvSpPr>
        <p:spPr/>
        <p:txBody>
          <a:bodyPr/>
          <a:lstStyle/>
          <a:p>
            <a:fld id="{F1F5A2BC-BC78-4EE6-B815-195AB7771B31}" type="slidenum">
              <a:rPr lang="en-US" smtClean="0"/>
              <a:t>11</a:t>
            </a:fld>
            <a:endParaRPr lang="en-US"/>
          </a:p>
        </p:txBody>
      </p:sp>
    </p:spTree>
    <p:extLst>
      <p:ext uri="{BB962C8B-B14F-4D97-AF65-F5344CB8AC3E}">
        <p14:creationId xmlns:p14="http://schemas.microsoft.com/office/powerpoint/2010/main" val="193113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Yoga can be an effective tool for stress reduction. It can help reduce the symptoms of anxiety and depression, and promote feelings of relaxation and well-being.</a:t>
            </a:r>
          </a:p>
        </p:txBody>
      </p:sp>
      <p:sp>
        <p:nvSpPr>
          <p:cNvPr id="4" name="Slide Number Placeholder 3"/>
          <p:cNvSpPr>
            <a:spLocks noGrp="1"/>
          </p:cNvSpPr>
          <p:nvPr>
            <p:ph type="sldNum" sz="quarter" idx="5"/>
          </p:nvPr>
        </p:nvSpPr>
        <p:spPr/>
        <p:txBody>
          <a:bodyPr/>
          <a:lstStyle/>
          <a:p>
            <a:fld id="{F1F5A2BC-BC78-4EE6-B815-195AB7771B31}" type="slidenum">
              <a:rPr lang="en-US" smtClean="0"/>
              <a:t>12</a:t>
            </a:fld>
            <a:endParaRPr lang="en-US"/>
          </a:p>
        </p:txBody>
      </p:sp>
    </p:spTree>
    <p:extLst>
      <p:ext uri="{BB962C8B-B14F-4D97-AF65-F5344CB8AC3E}">
        <p14:creationId xmlns:p14="http://schemas.microsoft.com/office/powerpoint/2010/main" val="774254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Yoga is a great way to improve physical fitness. It can improve flexibility, strength, and balance, and it's a low-impact form of exercise that's easy on the joints.</a:t>
            </a:r>
          </a:p>
        </p:txBody>
      </p:sp>
      <p:sp>
        <p:nvSpPr>
          <p:cNvPr id="4" name="Slide Number Placeholder 3"/>
          <p:cNvSpPr>
            <a:spLocks noGrp="1"/>
          </p:cNvSpPr>
          <p:nvPr>
            <p:ph type="sldNum" sz="quarter" idx="5"/>
          </p:nvPr>
        </p:nvSpPr>
        <p:spPr/>
        <p:txBody>
          <a:bodyPr/>
          <a:lstStyle/>
          <a:p>
            <a:fld id="{F1F5A2BC-BC78-4EE6-B815-195AB7771B31}" type="slidenum">
              <a:rPr lang="en-US" smtClean="0"/>
              <a:t>13</a:t>
            </a:fld>
            <a:endParaRPr lang="en-US"/>
          </a:p>
        </p:txBody>
      </p:sp>
    </p:spTree>
    <p:extLst>
      <p:ext uri="{BB962C8B-B14F-4D97-AF65-F5344CB8AC3E}">
        <p14:creationId xmlns:p14="http://schemas.microsoft.com/office/powerpoint/2010/main" val="1637098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Yoga is a powerful tool for promoting a sense of inner peace and well-being. It can help improve self-awareness and mindfulness, and help us connect with our inner selves.</a:t>
            </a:r>
          </a:p>
        </p:txBody>
      </p:sp>
      <p:sp>
        <p:nvSpPr>
          <p:cNvPr id="4" name="Slide Number Placeholder 3"/>
          <p:cNvSpPr>
            <a:spLocks noGrp="1"/>
          </p:cNvSpPr>
          <p:nvPr>
            <p:ph type="sldNum" sz="quarter" idx="5"/>
          </p:nvPr>
        </p:nvSpPr>
        <p:spPr/>
        <p:txBody>
          <a:bodyPr/>
          <a:lstStyle/>
          <a:p>
            <a:fld id="{F1F5A2BC-BC78-4EE6-B815-195AB7771B31}" type="slidenum">
              <a:rPr lang="en-US" smtClean="0"/>
              <a:t>14</a:t>
            </a:fld>
            <a:endParaRPr lang="en-US"/>
          </a:p>
        </p:txBody>
      </p:sp>
    </p:spTree>
    <p:extLst>
      <p:ext uri="{BB962C8B-B14F-4D97-AF65-F5344CB8AC3E}">
        <p14:creationId xmlns:p14="http://schemas.microsoft.com/office/powerpoint/2010/main" val="1530279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Yoga is more than just a physical practice - it's also a mental and spiritual practice. Practicing yoga regularly has been shown to have a number of health benefits, including reducing stress and anxiety, improving overall physical health, and promoting mental and emotional well-being. Yoga is a low-impact form of exercise that can be practiced by people of all ages and abilities. It can help improve flexibility, strength, and balance, and can be a great way to prevent or manage a variety of health conditions.</a:t>
            </a:r>
          </a:p>
        </p:txBody>
      </p:sp>
      <p:sp>
        <p:nvSpPr>
          <p:cNvPr id="4" name="Slide Number Placeholder 3"/>
          <p:cNvSpPr>
            <a:spLocks noGrp="1"/>
          </p:cNvSpPr>
          <p:nvPr>
            <p:ph type="sldNum" sz="quarter" idx="5"/>
          </p:nvPr>
        </p:nvSpPr>
        <p:spPr/>
        <p:txBody>
          <a:bodyPr/>
          <a:lstStyle/>
          <a:p>
            <a:fld id="{5BDFF86F-4E36-4C15-9F84-4DF024D5E99E}" type="slidenum">
              <a:rPr lang="en-US" smtClean="0"/>
              <a:t>15</a:t>
            </a:fld>
            <a:endParaRPr lang="en-US"/>
          </a:p>
        </p:txBody>
      </p:sp>
    </p:spTree>
    <p:extLst>
      <p:ext uri="{BB962C8B-B14F-4D97-AF65-F5344CB8AC3E}">
        <p14:creationId xmlns:p14="http://schemas.microsoft.com/office/powerpoint/2010/main" val="2853648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Yoga originated in ancient India over 5,000 years ago. It was developed as a way to unite the mind, body, and spirit. The word "yoga" means "to yoke" or "to unite" in Sanskrit. Today, yoga is practiced all over the world.</a:t>
            </a:r>
          </a:p>
        </p:txBody>
      </p:sp>
      <p:sp>
        <p:nvSpPr>
          <p:cNvPr id="4" name="Slide Number Placeholder 3"/>
          <p:cNvSpPr>
            <a:spLocks noGrp="1"/>
          </p:cNvSpPr>
          <p:nvPr>
            <p:ph type="sldNum" sz="quarter" idx="5"/>
          </p:nvPr>
        </p:nvSpPr>
        <p:spPr/>
        <p:txBody>
          <a:bodyPr/>
          <a:lstStyle/>
          <a:p>
            <a:fld id="{F1F5A2BC-BC78-4EE6-B815-195AB7771B31}" type="slidenum">
              <a:rPr lang="en-US" smtClean="0"/>
              <a:t>2</a:t>
            </a:fld>
            <a:endParaRPr lang="en-US"/>
          </a:p>
        </p:txBody>
      </p:sp>
    </p:spTree>
    <p:extLst>
      <p:ext uri="{BB962C8B-B14F-4D97-AF65-F5344CB8AC3E}">
        <p14:creationId xmlns:p14="http://schemas.microsoft.com/office/powerpoint/2010/main" val="228772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Eight Limbs of Yoga are a cornerstone of yoga philosophy and practice. They provide a guide to living a meaningful and purposeful life. The Eight Limbs of Yoga include asana (physical postures), pranayama (breathing techniques), and meditation.</a:t>
            </a:r>
          </a:p>
        </p:txBody>
      </p:sp>
      <p:sp>
        <p:nvSpPr>
          <p:cNvPr id="4" name="Slide Number Placeholder 3"/>
          <p:cNvSpPr>
            <a:spLocks noGrp="1"/>
          </p:cNvSpPr>
          <p:nvPr>
            <p:ph type="sldNum" sz="quarter" idx="5"/>
          </p:nvPr>
        </p:nvSpPr>
        <p:spPr/>
        <p:txBody>
          <a:bodyPr/>
          <a:lstStyle/>
          <a:p>
            <a:fld id="{F1F5A2BC-BC78-4EE6-B815-195AB7771B31}" type="slidenum">
              <a:rPr lang="en-US" smtClean="0"/>
              <a:t>3</a:t>
            </a:fld>
            <a:endParaRPr lang="en-US"/>
          </a:p>
        </p:txBody>
      </p:sp>
    </p:spTree>
    <p:extLst>
      <p:ext uri="{BB962C8B-B14F-4D97-AF65-F5344CB8AC3E}">
        <p14:creationId xmlns:p14="http://schemas.microsoft.com/office/powerpoint/2010/main" val="2877244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Yoga provides numerous health benefits for the mind and body. It can improve flexibility, strength, and balance. It can also help reduce stress and anxiety, and improve overall physical and mental health.</a:t>
            </a:r>
          </a:p>
        </p:txBody>
      </p:sp>
      <p:sp>
        <p:nvSpPr>
          <p:cNvPr id="4" name="Slide Number Placeholder 3"/>
          <p:cNvSpPr>
            <a:spLocks noGrp="1"/>
          </p:cNvSpPr>
          <p:nvPr>
            <p:ph type="sldNum" sz="quarter" idx="5"/>
          </p:nvPr>
        </p:nvSpPr>
        <p:spPr/>
        <p:txBody>
          <a:bodyPr/>
          <a:lstStyle/>
          <a:p>
            <a:fld id="{F1F5A2BC-BC78-4EE6-B815-195AB7771B31}" type="slidenum">
              <a:rPr lang="en-US" smtClean="0"/>
              <a:t>4</a:t>
            </a:fld>
            <a:endParaRPr lang="en-US"/>
          </a:p>
        </p:txBody>
      </p:sp>
    </p:spTree>
    <p:extLst>
      <p:ext uri="{BB962C8B-B14F-4D97-AF65-F5344CB8AC3E}">
        <p14:creationId xmlns:p14="http://schemas.microsoft.com/office/powerpoint/2010/main" val="3510050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countless yoga poses, but some are more common than others. Here are six of the most common yoga poses: Downward-Facing Dog, Warrior I and II, Tree Pose, Child's Pose, Mountain Pose, and Plank Pose.</a:t>
            </a:r>
          </a:p>
        </p:txBody>
      </p:sp>
      <p:sp>
        <p:nvSpPr>
          <p:cNvPr id="4" name="Slide Number Placeholder 3"/>
          <p:cNvSpPr>
            <a:spLocks noGrp="1"/>
          </p:cNvSpPr>
          <p:nvPr>
            <p:ph type="sldNum" sz="quarter" idx="5"/>
          </p:nvPr>
        </p:nvSpPr>
        <p:spPr/>
        <p:txBody>
          <a:bodyPr/>
          <a:lstStyle/>
          <a:p>
            <a:fld id="{F1F5A2BC-BC78-4EE6-B815-195AB7771B31}" type="slidenum">
              <a:rPr lang="en-US" smtClean="0"/>
              <a:t>5</a:t>
            </a:fld>
            <a:endParaRPr lang="en-US"/>
          </a:p>
        </p:txBody>
      </p:sp>
    </p:spTree>
    <p:extLst>
      <p:ext uri="{BB962C8B-B14F-4D97-AF65-F5344CB8AC3E}">
        <p14:creationId xmlns:p14="http://schemas.microsoft.com/office/powerpoint/2010/main" val="10372954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Hatha yoga is a type of yoga that focuses on physical postures and breathing techniques. It was developed in the 11th century. Hatha yoga became popular in the West in the 20th century due to its focus on physical fitness and stress relief.</a:t>
            </a:r>
          </a:p>
        </p:txBody>
      </p:sp>
      <p:sp>
        <p:nvSpPr>
          <p:cNvPr id="4" name="Slide Number Placeholder 3"/>
          <p:cNvSpPr>
            <a:spLocks noGrp="1"/>
          </p:cNvSpPr>
          <p:nvPr>
            <p:ph type="sldNum" sz="quarter" idx="5"/>
          </p:nvPr>
        </p:nvSpPr>
        <p:spPr/>
        <p:txBody>
          <a:bodyPr/>
          <a:lstStyle/>
          <a:p>
            <a:fld id="{F1F5A2BC-BC78-4EE6-B815-195AB7771B31}" type="slidenum">
              <a:rPr lang="en-US" smtClean="0"/>
              <a:t>6</a:t>
            </a:fld>
            <a:endParaRPr lang="en-US"/>
          </a:p>
        </p:txBody>
      </p:sp>
    </p:spTree>
    <p:extLst>
      <p:ext uri="{BB962C8B-B14F-4D97-AF65-F5344CB8AC3E}">
        <p14:creationId xmlns:p14="http://schemas.microsoft.com/office/powerpoint/2010/main" val="247800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Bikram yoga is a type of yoga that involves 26 postures and two breathing exercises. It was developed by Bikram Choudhury in the 1970s. Bikram yoga is practiced in a room heated to 105°F, which can help increase flexibility and detoxify the body.</a:t>
            </a:r>
          </a:p>
        </p:txBody>
      </p:sp>
      <p:sp>
        <p:nvSpPr>
          <p:cNvPr id="4" name="Slide Number Placeholder 3"/>
          <p:cNvSpPr>
            <a:spLocks noGrp="1"/>
          </p:cNvSpPr>
          <p:nvPr>
            <p:ph type="sldNum" sz="quarter" idx="5"/>
          </p:nvPr>
        </p:nvSpPr>
        <p:spPr/>
        <p:txBody>
          <a:bodyPr/>
          <a:lstStyle/>
          <a:p>
            <a:fld id="{F1F5A2BC-BC78-4EE6-B815-195AB7771B31}" type="slidenum">
              <a:rPr lang="en-US" smtClean="0"/>
              <a:t>7</a:t>
            </a:fld>
            <a:endParaRPr lang="en-US"/>
          </a:p>
        </p:txBody>
      </p:sp>
    </p:spTree>
    <p:extLst>
      <p:ext uri="{BB962C8B-B14F-4D97-AF65-F5344CB8AC3E}">
        <p14:creationId xmlns:p14="http://schemas.microsoft.com/office/powerpoint/2010/main" val="3932985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different types of yoga, each with its own focus and style. Some popular types of yoga include Vinyasa, Ashtanga, and Iyengar. It's important to find a type of yoga that works for you.</a:t>
            </a:r>
          </a:p>
        </p:txBody>
      </p:sp>
      <p:sp>
        <p:nvSpPr>
          <p:cNvPr id="4" name="Slide Number Placeholder 3"/>
          <p:cNvSpPr>
            <a:spLocks noGrp="1"/>
          </p:cNvSpPr>
          <p:nvPr>
            <p:ph type="sldNum" sz="quarter" idx="5"/>
          </p:nvPr>
        </p:nvSpPr>
        <p:spPr/>
        <p:txBody>
          <a:bodyPr/>
          <a:lstStyle/>
          <a:p>
            <a:fld id="{F1F5A2BC-BC78-4EE6-B815-195AB7771B31}" type="slidenum">
              <a:rPr lang="en-US" smtClean="0"/>
              <a:t>8</a:t>
            </a:fld>
            <a:endParaRPr lang="en-US"/>
          </a:p>
        </p:txBody>
      </p:sp>
    </p:spTree>
    <p:extLst>
      <p:ext uri="{BB962C8B-B14F-4D97-AF65-F5344CB8AC3E}">
        <p14:creationId xmlns:p14="http://schemas.microsoft.com/office/powerpoint/2010/main" val="341036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Meditation is an important part of yoga practice. It can help reduce stress and anxiety, improve focus and concentration, and promote feelings of calm and well-being.</a:t>
            </a:r>
          </a:p>
        </p:txBody>
      </p:sp>
      <p:sp>
        <p:nvSpPr>
          <p:cNvPr id="4" name="Slide Number Placeholder 3"/>
          <p:cNvSpPr>
            <a:spLocks noGrp="1"/>
          </p:cNvSpPr>
          <p:nvPr>
            <p:ph type="sldNum" sz="quarter" idx="5"/>
          </p:nvPr>
        </p:nvSpPr>
        <p:spPr/>
        <p:txBody>
          <a:bodyPr/>
          <a:lstStyle/>
          <a:p>
            <a:fld id="{F1F5A2BC-BC78-4EE6-B815-195AB7771B31}" type="slidenum">
              <a:rPr lang="en-US" smtClean="0"/>
              <a:t>9</a:t>
            </a:fld>
            <a:endParaRPr lang="en-US"/>
          </a:p>
        </p:txBody>
      </p:sp>
    </p:spTree>
    <p:extLst>
      <p:ext uri="{BB962C8B-B14F-4D97-AF65-F5344CB8AC3E}">
        <p14:creationId xmlns:p14="http://schemas.microsoft.com/office/powerpoint/2010/main" val="725512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2/20/2024</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263465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2/20/2024</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4907888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2/20/2024</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038942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2/20/2024</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081793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2/20/2024</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819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2/20/2024</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16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2/20/2024</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931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2/20/2024</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27969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2/20/2024</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390923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2/20/2024</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37946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2/20/2024</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64119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2/20/2024</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9341237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descr="Stack Stones In The River">
            <a:extLst>
              <a:ext uri="{FF2B5EF4-FFF2-40B4-BE49-F238E27FC236}">
                <a16:creationId xmlns:a16="http://schemas.microsoft.com/office/drawing/2014/main" id="{638DE134-DA7C-232D-772F-91BAA2DBEE8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6250" b="6250"/>
          <a:stretch/>
        </p:blipFill>
        <p:spPr>
          <a:xfrm>
            <a:off x="20" y="10"/>
            <a:ext cx="12191980" cy="6857989"/>
          </a:xfrm>
          <a:prstGeom prst="rect">
            <a:avLst/>
          </a:prstGeom>
        </p:spPr>
      </p:pic>
      <p:sp>
        <p:nvSpPr>
          <p:cNvPr id="10" name="Rectangle 9">
            <a:extLst>
              <a:ext uri="{FF2B5EF4-FFF2-40B4-BE49-F238E27FC236}">
                <a16:creationId xmlns:a16="http://schemas.microsoft.com/office/drawing/2014/main" id="{DCFCE6BC-4706-49A2-816A-A44669F98A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48637" y="1"/>
            <a:ext cx="8894726" cy="6858000"/>
          </a:xfrm>
          <a:prstGeom prst="rect">
            <a:avLst/>
          </a:prstGeom>
          <a:gradFill flip="none" rotWithShape="1">
            <a:gsLst>
              <a:gs pos="0">
                <a:srgbClr val="000000">
                  <a:alpha val="34902"/>
                </a:srgbClr>
              </a:gs>
              <a:gs pos="80000">
                <a:srgbClr val="000000">
                  <a:alpha val="0"/>
                </a:srgbClr>
              </a:gs>
              <a:gs pos="51000">
                <a:srgbClr val="000000">
                  <a:alpha val="2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818D348-E8DE-BBBA-BB67-E7B6F1E845FA}"/>
              </a:ext>
            </a:extLst>
          </p:cNvPr>
          <p:cNvSpPr>
            <a:spLocks noGrp="1"/>
          </p:cNvSpPr>
          <p:nvPr>
            <p:ph type="ctrTitle"/>
          </p:nvPr>
        </p:nvSpPr>
        <p:spPr>
          <a:xfrm>
            <a:off x="2197100" y="1079500"/>
            <a:ext cx="7797799" cy="2138400"/>
          </a:xfrm>
        </p:spPr>
        <p:txBody>
          <a:bodyPr>
            <a:normAutofit/>
          </a:bodyPr>
          <a:lstStyle/>
          <a:p>
            <a:r>
              <a:rPr lang="en-US" b="1">
                <a:solidFill>
                  <a:srgbClr val="FFFFFF"/>
                </a:solidFill>
                <a:latin typeface="Aptos" panose="020B0004020202020204" pitchFamily="34" charset="0"/>
              </a:rPr>
              <a:t>Namaste! Welcome to the World of Yoga</a:t>
            </a:r>
            <a:endParaRPr lang="en-US">
              <a:solidFill>
                <a:srgbClr val="FFFFFF"/>
              </a:solidFill>
            </a:endParaRPr>
          </a:p>
        </p:txBody>
      </p:sp>
      <p:cxnSp>
        <p:nvCxnSpPr>
          <p:cNvPr id="12" name="Straight Connector 11">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49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D3614-346D-4F0B-3A15-8965D6B59644}"/>
              </a:ext>
            </a:extLst>
          </p:cNvPr>
          <p:cNvSpPr>
            <a:spLocks noGrp="1"/>
          </p:cNvSpPr>
          <p:nvPr>
            <p:ph type="title"/>
          </p:nvPr>
        </p:nvSpPr>
        <p:spPr>
          <a:xfrm>
            <a:off x="6663910" y="540033"/>
            <a:ext cx="4426782" cy="1331604"/>
          </a:xfrm>
        </p:spPr>
        <p:txBody>
          <a:bodyPr vert="horz" lIns="0" tIns="0" rIns="0" bIns="0" rtlCol="0" anchor="b" anchorCtr="0">
            <a:normAutofit/>
          </a:bodyPr>
          <a:lstStyle/>
          <a:p>
            <a:pPr algn="ctr"/>
            <a:r>
              <a:rPr lang="en-US" b="1">
                <a:latin typeface="Aptos" panose="020B0004020202020204" pitchFamily="34" charset="0"/>
              </a:rPr>
              <a:t>The Mind-Body Connection in Yoga</a:t>
            </a:r>
            <a:endParaRPr lang="en-US"/>
          </a:p>
        </p:txBody>
      </p:sp>
      <p:pic>
        <p:nvPicPr>
          <p:cNvPr id="5" name="Content Placeholder 4" descr="face to face, concept composition woman and man">
            <a:extLst>
              <a:ext uri="{FF2B5EF4-FFF2-40B4-BE49-F238E27FC236}">
                <a16:creationId xmlns:a16="http://schemas.microsoft.com/office/drawing/2014/main" id="{A44C3180-165D-433F-9494-08B791BDA3C4}"/>
              </a:ext>
            </a:extLst>
          </p:cNvPr>
          <p:cNvPicPr>
            <a:picLocks noGrp="1" noChangeAspect="1"/>
          </p:cNvPicPr>
          <p:nvPr>
            <p:ph sz="half" idx="1"/>
          </p:nvPr>
        </p:nvPicPr>
        <p:blipFill rotWithShape="1">
          <a:blip r:embed="rId3"/>
          <a:srcRect l="6635" r="28483"/>
          <a:stretch/>
        </p:blipFill>
        <p:spPr>
          <a:xfrm>
            <a:off x="540989" y="540033"/>
            <a:ext cx="4996212" cy="5775279"/>
          </a:xfrm>
          <a:prstGeom prst="rect">
            <a:avLst/>
          </a:prstGeom>
        </p:spPr>
      </p:pic>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07300"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9A29578-26B0-1A77-BE84-4EEE093E2F3C}"/>
              </a:ext>
            </a:extLst>
          </p:cNvPr>
          <p:cNvSpPr>
            <a:spLocks noGrp="1"/>
          </p:cNvSpPr>
          <p:nvPr>
            <p:ph sz="half" idx="2"/>
          </p:nvPr>
        </p:nvSpPr>
        <p:spPr>
          <a:xfrm>
            <a:off x="6645276" y="2759076"/>
            <a:ext cx="4460874" cy="3009899"/>
          </a:xfrm>
        </p:spPr>
        <p:txBody>
          <a:bodyPr vert="horz" lIns="0" tIns="0" rIns="0" bIns="0" rtlCol="0" anchor="t" anchorCtr="0">
            <a:normAutofit/>
          </a:bodyPr>
          <a:lstStyle/>
          <a:p>
            <a:r>
              <a:rPr lang="en-US">
                <a:latin typeface="Aptos" panose="020B0004020202020204" pitchFamily="34" charset="0"/>
              </a:rPr>
              <a:t>Yoga emphasizes the connection between the mind and body</a:t>
            </a:r>
          </a:p>
          <a:p>
            <a:r>
              <a:rPr lang="en-US">
                <a:latin typeface="Aptos" panose="020B0004020202020204" pitchFamily="34" charset="0"/>
              </a:rPr>
              <a:t>Yoga can help improve mental and emotional health</a:t>
            </a:r>
          </a:p>
          <a:p>
            <a:r>
              <a:rPr lang="en-US">
                <a:latin typeface="Aptos" panose="020B0004020202020204" pitchFamily="34" charset="0"/>
              </a:rPr>
              <a:t>Yoga can promote a sense of inner peace and well-being</a:t>
            </a:r>
            <a:endParaRPr lang="en-US"/>
          </a:p>
        </p:txBody>
      </p:sp>
    </p:spTree>
    <p:extLst>
      <p:ext uri="{BB962C8B-B14F-4D97-AF65-F5344CB8AC3E}">
        <p14:creationId xmlns:p14="http://schemas.microsoft.com/office/powerpoint/2010/main" val="2638323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C7A0E9-B668-2DD1-6860-176418EAB5B8}"/>
              </a:ext>
            </a:extLst>
          </p:cNvPr>
          <p:cNvSpPr>
            <a:spLocks noGrp="1"/>
          </p:cNvSpPr>
          <p:nvPr>
            <p:ph type="title"/>
          </p:nvPr>
        </p:nvSpPr>
        <p:spPr>
          <a:xfrm>
            <a:off x="540988" y="540033"/>
            <a:ext cx="3884962" cy="1331604"/>
          </a:xfrm>
        </p:spPr>
        <p:txBody>
          <a:bodyPr vert="horz" lIns="0" tIns="0" rIns="0" bIns="0" rtlCol="0" anchor="b" anchorCtr="0">
            <a:normAutofit/>
          </a:bodyPr>
          <a:lstStyle/>
          <a:p>
            <a:pPr algn="ctr"/>
            <a:r>
              <a:rPr lang="en-US" sz="2600" b="1">
                <a:latin typeface="Aptos" panose="020B0004020202020204" pitchFamily="34" charset="0"/>
              </a:rPr>
              <a:t>The Importance of Breathing in Yoga</a:t>
            </a:r>
            <a:endParaRPr lang="en-US" sz="2600"/>
          </a:p>
        </p:txBody>
      </p:sp>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499D233-0A2A-7DA9-D59C-739B6E6E53DC}"/>
              </a:ext>
            </a:extLst>
          </p:cNvPr>
          <p:cNvSpPr>
            <a:spLocks noGrp="1"/>
          </p:cNvSpPr>
          <p:nvPr>
            <p:ph sz="half" idx="2"/>
          </p:nvPr>
        </p:nvSpPr>
        <p:spPr>
          <a:xfrm>
            <a:off x="540988" y="2759076"/>
            <a:ext cx="3884962" cy="3009899"/>
          </a:xfrm>
        </p:spPr>
        <p:txBody>
          <a:bodyPr vert="horz" lIns="0" tIns="0" rIns="0" bIns="0" rtlCol="0" anchor="t" anchorCtr="0">
            <a:normAutofit/>
          </a:bodyPr>
          <a:lstStyle/>
          <a:p>
            <a:r>
              <a:rPr lang="en-US">
                <a:latin typeface="Aptos" panose="020B0004020202020204" pitchFamily="34" charset="0"/>
              </a:rPr>
              <a:t>Breathing is an important part of yoga practice</a:t>
            </a:r>
          </a:p>
          <a:p>
            <a:r>
              <a:rPr lang="en-US">
                <a:latin typeface="Aptos" panose="020B0004020202020204" pitchFamily="34" charset="0"/>
              </a:rPr>
              <a:t>Breathing can help calm the mind and reduce stress</a:t>
            </a:r>
          </a:p>
          <a:p>
            <a:r>
              <a:rPr lang="en-US">
                <a:latin typeface="Aptos" panose="020B0004020202020204" pitchFamily="34" charset="0"/>
              </a:rPr>
              <a:t>Pranayama is the practice of yoga breathing techniques</a:t>
            </a:r>
            <a:endParaRPr lang="en-US"/>
          </a:p>
        </p:txBody>
      </p:sp>
      <p:sp>
        <p:nvSpPr>
          <p:cNvPr id="14" name="Rectangle 13">
            <a:extLst>
              <a:ext uri="{FF2B5EF4-FFF2-40B4-BE49-F238E27FC236}">
                <a16:creationId xmlns:a16="http://schemas.microsoft.com/office/drawing/2014/main" id="{DAD9000E-708C-464D-A86F-4ABE391B6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6337" y="0"/>
            <a:ext cx="7205663"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5" name="Content Placeholder 4" descr="Smiling person dancing">
            <a:extLst>
              <a:ext uri="{FF2B5EF4-FFF2-40B4-BE49-F238E27FC236}">
                <a16:creationId xmlns:a16="http://schemas.microsoft.com/office/drawing/2014/main" id="{A6F9FEC9-DDE9-4B6D-84D4-79AEB40E93AF}"/>
              </a:ext>
            </a:extLst>
          </p:cNvPr>
          <p:cNvPicPr>
            <a:picLocks noGrp="1" noChangeAspect="1"/>
          </p:cNvPicPr>
          <p:nvPr>
            <p:ph sz="half" idx="1"/>
          </p:nvPr>
        </p:nvPicPr>
        <p:blipFill>
          <a:blip r:embed="rId3"/>
          <a:stretch>
            <a:fillRect/>
          </a:stretch>
        </p:blipFill>
        <p:spPr>
          <a:xfrm>
            <a:off x="5537200" y="1387187"/>
            <a:ext cx="6113812" cy="4080971"/>
          </a:xfrm>
          <a:prstGeom prst="rect">
            <a:avLst/>
          </a:prstGeom>
        </p:spPr>
      </p:pic>
    </p:spTree>
    <p:extLst>
      <p:ext uri="{BB962C8B-B14F-4D97-AF65-F5344CB8AC3E}">
        <p14:creationId xmlns:p14="http://schemas.microsoft.com/office/powerpoint/2010/main" val="3359759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5E3041-299E-111B-3DD5-0C84F906FE36}"/>
              </a:ext>
            </a:extLst>
          </p:cNvPr>
          <p:cNvSpPr>
            <a:spLocks noGrp="1"/>
          </p:cNvSpPr>
          <p:nvPr>
            <p:ph type="title"/>
          </p:nvPr>
        </p:nvSpPr>
        <p:spPr>
          <a:xfrm>
            <a:off x="540988" y="540033"/>
            <a:ext cx="3884962" cy="1331604"/>
          </a:xfrm>
        </p:spPr>
        <p:txBody>
          <a:bodyPr vert="horz" lIns="0" tIns="0" rIns="0" bIns="0" rtlCol="0" anchor="b" anchorCtr="0">
            <a:normAutofit/>
          </a:bodyPr>
          <a:lstStyle/>
          <a:p>
            <a:pPr algn="ctr"/>
            <a:r>
              <a:rPr lang="en-US" b="1">
                <a:latin typeface="Aptos" panose="020B0004020202020204" pitchFamily="34" charset="0"/>
              </a:rPr>
              <a:t>Yoga and Stress Reduction</a:t>
            </a:r>
            <a:endParaRPr lang="en-US"/>
          </a:p>
        </p:txBody>
      </p:sp>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C0A1B88-5005-F5CA-3FB4-8D177928CF0A}"/>
              </a:ext>
            </a:extLst>
          </p:cNvPr>
          <p:cNvSpPr>
            <a:spLocks noGrp="1"/>
          </p:cNvSpPr>
          <p:nvPr>
            <p:ph sz="half" idx="2"/>
          </p:nvPr>
        </p:nvSpPr>
        <p:spPr>
          <a:xfrm>
            <a:off x="540988" y="2759076"/>
            <a:ext cx="3884962" cy="3009899"/>
          </a:xfrm>
        </p:spPr>
        <p:txBody>
          <a:bodyPr vert="horz" lIns="0" tIns="0" rIns="0" bIns="0" rtlCol="0" anchor="t" anchorCtr="0">
            <a:normAutofit/>
          </a:bodyPr>
          <a:lstStyle/>
          <a:p>
            <a:r>
              <a:rPr lang="en-US">
                <a:latin typeface="Aptos" panose="020B0004020202020204" pitchFamily="34" charset="0"/>
              </a:rPr>
              <a:t>Yoga can be an effective tool for stress reduction</a:t>
            </a:r>
          </a:p>
          <a:p>
            <a:r>
              <a:rPr lang="en-US">
                <a:latin typeface="Aptos" panose="020B0004020202020204" pitchFamily="34" charset="0"/>
              </a:rPr>
              <a:t>Yoga can help reduce the symptoms of anxiety and depression</a:t>
            </a:r>
          </a:p>
          <a:p>
            <a:r>
              <a:rPr lang="en-US">
                <a:latin typeface="Aptos" panose="020B0004020202020204" pitchFamily="34" charset="0"/>
              </a:rPr>
              <a:t>Yoga can promote feelings of relaxation and well-being</a:t>
            </a:r>
            <a:endParaRPr lang="en-US"/>
          </a:p>
        </p:txBody>
      </p:sp>
      <p:sp>
        <p:nvSpPr>
          <p:cNvPr id="14" name="Rectangle 13">
            <a:extLst>
              <a:ext uri="{FF2B5EF4-FFF2-40B4-BE49-F238E27FC236}">
                <a16:creationId xmlns:a16="http://schemas.microsoft.com/office/drawing/2014/main" id="{DAD9000E-708C-464D-A86F-4ABE391B6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6337" y="0"/>
            <a:ext cx="7205663"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5" name="Content Placeholder 4" descr="Woman stretching">
            <a:extLst>
              <a:ext uri="{FF2B5EF4-FFF2-40B4-BE49-F238E27FC236}">
                <a16:creationId xmlns:a16="http://schemas.microsoft.com/office/drawing/2014/main" id="{7CA58791-9E35-4913-AED6-9B52DBA39B23}"/>
              </a:ext>
            </a:extLst>
          </p:cNvPr>
          <p:cNvPicPr>
            <a:picLocks noGrp="1" noChangeAspect="1"/>
          </p:cNvPicPr>
          <p:nvPr>
            <p:ph sz="half" idx="1"/>
          </p:nvPr>
        </p:nvPicPr>
        <p:blipFill>
          <a:blip r:embed="rId3"/>
          <a:stretch>
            <a:fillRect/>
          </a:stretch>
        </p:blipFill>
        <p:spPr>
          <a:xfrm>
            <a:off x="5537200" y="1387187"/>
            <a:ext cx="6113812" cy="4080971"/>
          </a:xfrm>
          <a:prstGeom prst="rect">
            <a:avLst/>
          </a:prstGeom>
        </p:spPr>
      </p:pic>
    </p:spTree>
    <p:extLst>
      <p:ext uri="{BB962C8B-B14F-4D97-AF65-F5344CB8AC3E}">
        <p14:creationId xmlns:p14="http://schemas.microsoft.com/office/powerpoint/2010/main" val="3304121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4D0FED-08FE-F458-6CC5-66FA7F022BDC}"/>
              </a:ext>
            </a:extLst>
          </p:cNvPr>
          <p:cNvSpPr>
            <a:spLocks noGrp="1"/>
          </p:cNvSpPr>
          <p:nvPr>
            <p:ph type="title"/>
          </p:nvPr>
        </p:nvSpPr>
        <p:spPr>
          <a:xfrm>
            <a:off x="1080000" y="540033"/>
            <a:ext cx="4426782" cy="1331604"/>
          </a:xfrm>
        </p:spPr>
        <p:txBody>
          <a:bodyPr vert="horz" lIns="0" tIns="0" rIns="0" bIns="0" rtlCol="0" anchor="b" anchorCtr="0">
            <a:normAutofit/>
          </a:bodyPr>
          <a:lstStyle/>
          <a:p>
            <a:pPr algn="ctr"/>
            <a:r>
              <a:rPr lang="en-US" b="1">
                <a:latin typeface="Aptos" panose="020B0004020202020204" pitchFamily="34" charset="0"/>
              </a:rPr>
              <a:t>Yoga for Physical Fitness</a:t>
            </a:r>
            <a:endParaRPr lang="en-US"/>
          </a:p>
        </p:txBody>
      </p:sp>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339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04E7A80-89E1-AD3B-56D0-85DC13F1A51E}"/>
              </a:ext>
            </a:extLst>
          </p:cNvPr>
          <p:cNvSpPr>
            <a:spLocks noGrp="1"/>
          </p:cNvSpPr>
          <p:nvPr>
            <p:ph sz="half" idx="2"/>
          </p:nvPr>
        </p:nvSpPr>
        <p:spPr>
          <a:xfrm>
            <a:off x="1080000" y="2759076"/>
            <a:ext cx="4460874" cy="3009899"/>
          </a:xfrm>
        </p:spPr>
        <p:txBody>
          <a:bodyPr vert="horz" lIns="0" tIns="0" rIns="0" bIns="0" rtlCol="0" anchor="t" anchorCtr="0">
            <a:normAutofit/>
          </a:bodyPr>
          <a:lstStyle/>
          <a:p>
            <a:r>
              <a:rPr lang="en-US">
                <a:latin typeface="Aptos" panose="020B0004020202020204" pitchFamily="34" charset="0"/>
              </a:rPr>
              <a:t>Yoga can help improve physical fitness</a:t>
            </a:r>
          </a:p>
          <a:p>
            <a:r>
              <a:rPr lang="en-US">
                <a:latin typeface="Aptos" panose="020B0004020202020204" pitchFamily="34" charset="0"/>
              </a:rPr>
              <a:t>Yoga can improve flexibility, strength, and balance</a:t>
            </a:r>
          </a:p>
          <a:p>
            <a:r>
              <a:rPr lang="en-US">
                <a:latin typeface="Aptos" panose="020B0004020202020204" pitchFamily="34" charset="0"/>
              </a:rPr>
              <a:t>Yoga can be a low-impact form of exercise</a:t>
            </a:r>
            <a:endParaRPr lang="en-US"/>
          </a:p>
        </p:txBody>
      </p:sp>
      <p:sp>
        <p:nvSpPr>
          <p:cNvPr id="14" name="Rectangle 5">
            <a:extLst>
              <a:ext uri="{FF2B5EF4-FFF2-40B4-BE49-F238E27FC236}">
                <a16:creationId xmlns:a16="http://schemas.microsoft.com/office/drawing/2014/main" id="{B3E4F30C-F711-4B5B-BF39-0F71A2E8A8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555282" y="443194"/>
            <a:ext cx="4989600" cy="5760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Lst>
            <a:ahLst/>
            <a:cxnLst>
              <a:cxn ang="0">
                <a:pos x="connsiteX0" y="connsiteY0"/>
              </a:cxn>
              <a:cxn ang="0">
                <a:pos x="connsiteX1" y="connsiteY1"/>
              </a:cxn>
              <a:cxn ang="0">
                <a:pos x="connsiteX2" y="connsiteY2"/>
              </a:cxn>
            </a:cxnLst>
            <a:rect l="l" t="t" r="r" b="b"/>
            <a:pathLst>
              <a:path w="6660000" h="5760000">
                <a:moveTo>
                  <a:pt x="6660000" y="5760000"/>
                </a:moveTo>
                <a:lnTo>
                  <a:pt x="0" y="5760000"/>
                </a:lnTo>
                <a:lnTo>
                  <a:pt x="0"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Cropped view of a woman squeezing a stress ball against a white background">
            <a:extLst>
              <a:ext uri="{FF2B5EF4-FFF2-40B4-BE49-F238E27FC236}">
                <a16:creationId xmlns:a16="http://schemas.microsoft.com/office/drawing/2014/main" id="{F01C803F-A886-4C14-8C7B-F9A5C8D5B860}"/>
              </a:ext>
            </a:extLst>
          </p:cNvPr>
          <p:cNvPicPr>
            <a:picLocks noGrp="1" noChangeAspect="1"/>
          </p:cNvPicPr>
          <p:nvPr>
            <p:ph sz="half" idx="1"/>
          </p:nvPr>
        </p:nvPicPr>
        <p:blipFill rotWithShape="1">
          <a:blip r:embed="rId3"/>
          <a:srcRect l="13490" r="-1" b="-1"/>
          <a:stretch/>
        </p:blipFill>
        <p:spPr>
          <a:xfrm>
            <a:off x="6654800" y="540033"/>
            <a:ext cx="4996212" cy="5775279"/>
          </a:xfrm>
          <a:prstGeom prst="rect">
            <a:avLst/>
          </a:prstGeom>
        </p:spPr>
      </p:pic>
      <p:sp>
        <p:nvSpPr>
          <p:cNvPr id="16" name="Rectangle 5">
            <a:extLst>
              <a:ext uri="{FF2B5EF4-FFF2-40B4-BE49-F238E27FC236}">
                <a16:creationId xmlns:a16="http://schemas.microsoft.com/office/drawing/2014/main" id="{2772F870-D2E8-4E62-8E21-7C7E9AB44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6555282" y="6203194"/>
            <a:ext cx="4989600" cy="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6660000 w 6660000"/>
              <a:gd name="connsiteY0" fmla="*/ 0 h 0"/>
              <a:gd name="connsiteX1" fmla="*/ 0 w 6660000"/>
              <a:gd name="connsiteY1" fmla="*/ 0 h 0"/>
            </a:gdLst>
            <a:ahLst/>
            <a:cxnLst>
              <a:cxn ang="0">
                <a:pos x="connsiteX0" y="connsiteY0"/>
              </a:cxn>
              <a:cxn ang="0">
                <a:pos x="connsiteX1" y="connsiteY1"/>
              </a:cxn>
            </a:cxnLst>
            <a:rect l="l" t="t" r="r" b="b"/>
            <a:pathLst>
              <a:path w="6660000">
                <a:moveTo>
                  <a:pt x="6660000" y="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5">
            <a:extLst>
              <a:ext uri="{FF2B5EF4-FFF2-40B4-BE49-F238E27FC236}">
                <a16:creationId xmlns:a16="http://schemas.microsoft.com/office/drawing/2014/main" id="{A6E1E5C3-7E0A-4EFE-9FD9-A8CA2FDCC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11544882" y="443194"/>
            <a:ext cx="0" cy="5760000"/>
          </a:xfrm>
          <a:custGeom>
            <a:avLst/>
            <a:gdLst>
              <a:gd name="connsiteX0" fmla="*/ 0 w 6660000"/>
              <a:gd name="connsiteY0" fmla="*/ 0 h 5760000"/>
              <a:gd name="connsiteX1" fmla="*/ 6660000 w 6660000"/>
              <a:gd name="connsiteY1" fmla="*/ 0 h 5760000"/>
              <a:gd name="connsiteX2" fmla="*/ 6660000 w 6660000"/>
              <a:gd name="connsiteY2" fmla="*/ 5760000 h 5760000"/>
              <a:gd name="connsiteX3" fmla="*/ 0 w 6660000"/>
              <a:gd name="connsiteY3" fmla="*/ 5760000 h 5760000"/>
              <a:gd name="connsiteX4" fmla="*/ 0 w 6660000"/>
              <a:gd name="connsiteY4" fmla="*/ 0 h 5760000"/>
              <a:gd name="connsiteX0" fmla="*/ 6660000 w 6751440"/>
              <a:gd name="connsiteY0" fmla="*/ 0 h 5760000"/>
              <a:gd name="connsiteX1" fmla="*/ 6660000 w 6751440"/>
              <a:gd name="connsiteY1" fmla="*/ 5760000 h 5760000"/>
              <a:gd name="connsiteX2" fmla="*/ 0 w 6751440"/>
              <a:gd name="connsiteY2" fmla="*/ 5760000 h 5760000"/>
              <a:gd name="connsiteX3" fmla="*/ 0 w 6751440"/>
              <a:gd name="connsiteY3" fmla="*/ 0 h 5760000"/>
              <a:gd name="connsiteX4" fmla="*/ 6751440 w 6751440"/>
              <a:gd name="connsiteY4" fmla="*/ 9144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4" fmla="*/ 5068690 w 6660000"/>
              <a:gd name="connsiteY4" fmla="*/ 224790 h 5760000"/>
              <a:gd name="connsiteX0" fmla="*/ 6660000 w 6660000"/>
              <a:gd name="connsiteY0" fmla="*/ 0 h 5760000"/>
              <a:gd name="connsiteX1" fmla="*/ 6660000 w 6660000"/>
              <a:gd name="connsiteY1" fmla="*/ 5760000 h 5760000"/>
              <a:gd name="connsiteX2" fmla="*/ 0 w 6660000"/>
              <a:gd name="connsiteY2" fmla="*/ 5760000 h 5760000"/>
              <a:gd name="connsiteX3" fmla="*/ 0 w 6660000"/>
              <a:gd name="connsiteY3" fmla="*/ 0 h 5760000"/>
              <a:gd name="connsiteX0" fmla="*/ 6660000 w 6660000"/>
              <a:gd name="connsiteY0" fmla="*/ 5760000 h 5760000"/>
              <a:gd name="connsiteX1" fmla="*/ 0 w 6660000"/>
              <a:gd name="connsiteY1" fmla="*/ 5760000 h 5760000"/>
              <a:gd name="connsiteX2" fmla="*/ 0 w 6660000"/>
              <a:gd name="connsiteY2" fmla="*/ 0 h 5760000"/>
              <a:gd name="connsiteX0" fmla="*/ 0 w 0"/>
              <a:gd name="connsiteY0" fmla="*/ 5760000 h 5760000"/>
              <a:gd name="connsiteX1" fmla="*/ 0 w 0"/>
              <a:gd name="connsiteY1" fmla="*/ 0 h 5760000"/>
            </a:gdLst>
            <a:ahLst/>
            <a:cxnLst>
              <a:cxn ang="0">
                <a:pos x="connsiteX0" y="connsiteY0"/>
              </a:cxn>
              <a:cxn ang="0">
                <a:pos x="connsiteX1" y="connsiteY1"/>
              </a:cxn>
            </a:cxnLst>
            <a:rect l="l" t="t" r="r" b="b"/>
            <a:pathLst>
              <a:path h="5760000">
                <a:moveTo>
                  <a:pt x="0" y="5760000"/>
                </a:moveTo>
                <a:lnTo>
                  <a:pt x="0" y="0"/>
                </a:lnTo>
              </a:path>
            </a:pathLst>
          </a:custGeom>
          <a:solidFill>
            <a:schemeClr val="tx2">
              <a:alpha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419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A2DEA1-76C8-3D1D-F7CC-F7C80A3F2E99}"/>
              </a:ext>
            </a:extLst>
          </p:cNvPr>
          <p:cNvSpPr>
            <a:spLocks noGrp="1"/>
          </p:cNvSpPr>
          <p:nvPr>
            <p:ph type="title"/>
          </p:nvPr>
        </p:nvSpPr>
        <p:spPr>
          <a:xfrm>
            <a:off x="540988" y="540033"/>
            <a:ext cx="3884962" cy="1331604"/>
          </a:xfrm>
        </p:spPr>
        <p:txBody>
          <a:bodyPr vert="horz" lIns="0" tIns="0" rIns="0" bIns="0" rtlCol="0" anchor="b" anchorCtr="0">
            <a:normAutofit/>
          </a:bodyPr>
          <a:lstStyle/>
          <a:p>
            <a:pPr algn="ctr"/>
            <a:r>
              <a:rPr lang="en-US" b="1">
                <a:latin typeface="Aptos" panose="020B0004020202020204" pitchFamily="34" charset="0"/>
              </a:rPr>
              <a:t>Yoga for Inner Peace and Well-Being</a:t>
            </a:r>
            <a:endParaRPr lang="en-US"/>
          </a:p>
        </p:txBody>
      </p:sp>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08B2FB8-27AE-50D0-D41C-86833E16C8D0}"/>
              </a:ext>
            </a:extLst>
          </p:cNvPr>
          <p:cNvSpPr>
            <a:spLocks noGrp="1"/>
          </p:cNvSpPr>
          <p:nvPr>
            <p:ph sz="half" idx="2"/>
          </p:nvPr>
        </p:nvSpPr>
        <p:spPr>
          <a:xfrm>
            <a:off x="540988" y="2759076"/>
            <a:ext cx="3884962" cy="3009899"/>
          </a:xfrm>
        </p:spPr>
        <p:txBody>
          <a:bodyPr vert="horz" lIns="0" tIns="0" rIns="0" bIns="0" rtlCol="0" anchor="t" anchorCtr="0">
            <a:normAutofit/>
          </a:bodyPr>
          <a:lstStyle/>
          <a:p>
            <a:r>
              <a:rPr lang="en-US">
                <a:latin typeface="Aptos" panose="020B0004020202020204" pitchFamily="34" charset="0"/>
              </a:rPr>
              <a:t>Yoga can promote a sense of inner peace and well-being</a:t>
            </a:r>
          </a:p>
          <a:p>
            <a:r>
              <a:rPr lang="en-US">
                <a:latin typeface="Aptos" panose="020B0004020202020204" pitchFamily="34" charset="0"/>
              </a:rPr>
              <a:t>Yoga can help improve self-awareness and mindfulness</a:t>
            </a:r>
          </a:p>
          <a:p>
            <a:r>
              <a:rPr lang="en-US">
                <a:latin typeface="Aptos" panose="020B0004020202020204" pitchFamily="34" charset="0"/>
              </a:rPr>
              <a:t>Yoga can help us connect with our inner selves</a:t>
            </a:r>
            <a:endParaRPr lang="en-US"/>
          </a:p>
        </p:txBody>
      </p:sp>
      <p:sp>
        <p:nvSpPr>
          <p:cNvPr id="14" name="Rectangle 13">
            <a:extLst>
              <a:ext uri="{FF2B5EF4-FFF2-40B4-BE49-F238E27FC236}">
                <a16:creationId xmlns:a16="http://schemas.microsoft.com/office/drawing/2014/main" id="{DAD9000E-708C-464D-A86F-4ABE391B6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6337" y="0"/>
            <a:ext cx="7205663"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5" name="Content Placeholder 4" descr="Balanced stones">
            <a:extLst>
              <a:ext uri="{FF2B5EF4-FFF2-40B4-BE49-F238E27FC236}">
                <a16:creationId xmlns:a16="http://schemas.microsoft.com/office/drawing/2014/main" id="{1ECE1F41-8C0E-4A6E-9C39-42CDF975D14F}"/>
              </a:ext>
            </a:extLst>
          </p:cNvPr>
          <p:cNvPicPr>
            <a:picLocks noGrp="1" noChangeAspect="1"/>
          </p:cNvPicPr>
          <p:nvPr>
            <p:ph sz="half" idx="1"/>
          </p:nvPr>
        </p:nvPicPr>
        <p:blipFill>
          <a:blip r:embed="rId3"/>
          <a:stretch>
            <a:fillRect/>
          </a:stretch>
        </p:blipFill>
        <p:spPr>
          <a:xfrm>
            <a:off x="6428376" y="540033"/>
            <a:ext cx="4331459" cy="5775279"/>
          </a:xfrm>
          <a:prstGeom prst="rect">
            <a:avLst/>
          </a:prstGeom>
        </p:spPr>
      </p:pic>
    </p:spTree>
    <p:extLst>
      <p:ext uri="{BB962C8B-B14F-4D97-AF65-F5344CB8AC3E}">
        <p14:creationId xmlns:p14="http://schemas.microsoft.com/office/powerpoint/2010/main" val="1071057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CCAF7-BAEC-C576-5816-A11A96AC5199}"/>
              </a:ext>
            </a:extLst>
          </p:cNvPr>
          <p:cNvSpPr>
            <a:spLocks noGrp="1"/>
          </p:cNvSpPr>
          <p:nvPr>
            <p:ph type="title"/>
          </p:nvPr>
        </p:nvSpPr>
        <p:spPr>
          <a:xfrm>
            <a:off x="1080000" y="540000"/>
            <a:ext cx="3345950" cy="2303213"/>
          </a:xfrm>
        </p:spPr>
        <p:txBody>
          <a:bodyPr vert="horz" lIns="0" tIns="0" rIns="0" bIns="0" rtlCol="0" anchor="ctr" anchorCtr="0">
            <a:normAutofit/>
          </a:bodyPr>
          <a:lstStyle/>
          <a:p>
            <a:pPr algn="ctr"/>
            <a:r>
              <a:rPr lang="en-US">
                <a:latin typeface="Aptos" panose="020B0004020202020204" pitchFamily="34" charset="0"/>
              </a:rPr>
              <a:t>The Health Benefits of Yoga</a:t>
            </a:r>
            <a:endParaRPr lang="en-US"/>
          </a:p>
        </p:txBody>
      </p:sp>
      <p:cxnSp>
        <p:nvCxnSpPr>
          <p:cNvPr id="12" name="Straight Connector 11">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2B4F4438-C4F9-ABA3-5640-80EE94F4CA19}"/>
              </a:ext>
            </a:extLst>
          </p:cNvPr>
          <p:cNvSpPr>
            <a:spLocks noGrp="1"/>
          </p:cNvSpPr>
          <p:nvPr>
            <p:ph sz="half" idx="2"/>
          </p:nvPr>
        </p:nvSpPr>
        <p:spPr>
          <a:xfrm>
            <a:off x="5543552" y="540000"/>
            <a:ext cx="6107460" cy="2303213"/>
          </a:xfrm>
        </p:spPr>
        <p:txBody>
          <a:bodyPr vert="horz" lIns="0" tIns="0" rIns="0" bIns="0" rtlCol="0" anchor="ctr" anchorCtr="0">
            <a:normAutofit/>
          </a:bodyPr>
          <a:lstStyle/>
          <a:p>
            <a:r>
              <a:rPr lang="en-US">
                <a:latin typeface="Aptos" panose="020B0004020202020204" pitchFamily="34" charset="0"/>
              </a:rPr>
              <a:t>Yoga is a low-impact form of exercise that can help improve overall physical health</a:t>
            </a:r>
          </a:p>
          <a:p>
            <a:r>
              <a:rPr lang="en-US">
                <a:latin typeface="Aptos" panose="020B0004020202020204" pitchFamily="34" charset="0"/>
              </a:rPr>
              <a:t>Yoga can help reduce stress and anxiety</a:t>
            </a:r>
          </a:p>
          <a:p>
            <a:r>
              <a:rPr lang="en-US">
                <a:latin typeface="Aptos" panose="020B0004020202020204" pitchFamily="34" charset="0"/>
              </a:rPr>
              <a:t>Yoga can improve flexibility, strength, and balance</a:t>
            </a:r>
            <a:endParaRPr lang="en-US"/>
          </a:p>
        </p:txBody>
      </p:sp>
      <p:pic>
        <p:nvPicPr>
          <p:cNvPr id="5" name="Content Placeholder 4" descr="Texture of cardboard with copy space">
            <a:extLst>
              <a:ext uri="{FF2B5EF4-FFF2-40B4-BE49-F238E27FC236}">
                <a16:creationId xmlns:a16="http://schemas.microsoft.com/office/drawing/2014/main" id="{68568071-437D-40AD-BCFF-FB78966477C2}"/>
              </a:ext>
            </a:extLst>
          </p:cNvPr>
          <p:cNvPicPr>
            <a:picLocks noGrp="1" noChangeAspect="1"/>
          </p:cNvPicPr>
          <p:nvPr>
            <p:ph sz="half" idx="1"/>
          </p:nvPr>
        </p:nvPicPr>
        <p:blipFill rotWithShape="1">
          <a:blip r:embed="rId3"/>
          <a:srcRect t="14117" b="43748"/>
          <a:stretch/>
        </p:blipFill>
        <p:spPr>
          <a:xfrm>
            <a:off x="20" y="3429000"/>
            <a:ext cx="12191977" cy="3429000"/>
          </a:xfrm>
          <a:prstGeom prst="rect">
            <a:avLst/>
          </a:prstGeom>
        </p:spPr>
      </p:pic>
    </p:spTree>
    <p:extLst>
      <p:ext uri="{BB962C8B-B14F-4D97-AF65-F5344CB8AC3E}">
        <p14:creationId xmlns:p14="http://schemas.microsoft.com/office/powerpoint/2010/main" val="1250867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EE96A74-B62B-4642-AB22-7776A5F48C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8EEB9F-D54D-6F88-2C23-0F56593102CA}"/>
              </a:ext>
            </a:extLst>
          </p:cNvPr>
          <p:cNvSpPr>
            <a:spLocks noGrp="1"/>
          </p:cNvSpPr>
          <p:nvPr>
            <p:ph type="title"/>
          </p:nvPr>
        </p:nvSpPr>
        <p:spPr>
          <a:xfrm>
            <a:off x="1080000" y="540000"/>
            <a:ext cx="3345950" cy="2303213"/>
          </a:xfrm>
        </p:spPr>
        <p:txBody>
          <a:bodyPr vert="horz" lIns="0" tIns="0" rIns="0" bIns="0" rtlCol="0" anchor="ctr" anchorCtr="0">
            <a:normAutofit/>
          </a:bodyPr>
          <a:lstStyle/>
          <a:p>
            <a:pPr algn="ctr"/>
            <a:r>
              <a:rPr lang="en-US" b="1"/>
              <a:t>The Origins of Yoga</a:t>
            </a:r>
            <a:endParaRPr lang="en-US" dirty="0"/>
          </a:p>
        </p:txBody>
      </p:sp>
      <p:cxnSp>
        <p:nvCxnSpPr>
          <p:cNvPr id="21" name="Straight Connector 20">
            <a:extLst>
              <a:ext uri="{FF2B5EF4-FFF2-40B4-BE49-F238E27FC236}">
                <a16:creationId xmlns:a16="http://schemas.microsoft.com/office/drawing/2014/main" id="{3A513CAD-9784-4D35-BAF9-1F7DDD69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4714750" y="1691606"/>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2455193-47F3-1F52-2AAA-6C0AF0176616}"/>
              </a:ext>
            </a:extLst>
          </p:cNvPr>
          <p:cNvSpPr>
            <a:spLocks noGrp="1"/>
          </p:cNvSpPr>
          <p:nvPr>
            <p:ph sz="half" idx="2"/>
          </p:nvPr>
        </p:nvSpPr>
        <p:spPr>
          <a:xfrm>
            <a:off x="5543552" y="540000"/>
            <a:ext cx="6107460" cy="2303213"/>
          </a:xfrm>
        </p:spPr>
        <p:txBody>
          <a:bodyPr vert="horz" lIns="0" tIns="0" rIns="0" bIns="0" rtlCol="0" anchor="ctr" anchorCtr="0">
            <a:normAutofit/>
          </a:bodyPr>
          <a:lstStyle/>
          <a:p>
            <a:pPr>
              <a:lnSpc>
                <a:spcPct val="115000"/>
              </a:lnSpc>
            </a:pPr>
            <a:r>
              <a:rPr lang="en-US" sz="1900"/>
              <a:t>Yoga has been practiced in India for over 5,000 years</a:t>
            </a:r>
          </a:p>
          <a:p>
            <a:pPr>
              <a:lnSpc>
                <a:spcPct val="115000"/>
              </a:lnSpc>
            </a:pPr>
            <a:r>
              <a:rPr lang="en-US" sz="1900"/>
              <a:t>Yoga was originally developed as a way to unite the mind, body, and spirit</a:t>
            </a:r>
          </a:p>
          <a:p>
            <a:pPr>
              <a:lnSpc>
                <a:spcPct val="115000"/>
              </a:lnSpc>
            </a:pPr>
            <a:r>
              <a:rPr lang="en-US" sz="1900"/>
              <a:t>The word "yoga" means "to yoke" or "to unite" in Sanskrit</a:t>
            </a:r>
          </a:p>
        </p:txBody>
      </p:sp>
      <p:pic>
        <p:nvPicPr>
          <p:cNvPr id="5" name="Content Placeholder 4" descr="Flower rangoli">
            <a:extLst>
              <a:ext uri="{FF2B5EF4-FFF2-40B4-BE49-F238E27FC236}">
                <a16:creationId xmlns:a16="http://schemas.microsoft.com/office/drawing/2014/main" id="{C170F98A-8D4A-4A30-B5AD-3367FE9A1D2F}"/>
              </a:ext>
            </a:extLst>
          </p:cNvPr>
          <p:cNvPicPr>
            <a:picLocks noGrp="1" noChangeAspect="1"/>
          </p:cNvPicPr>
          <p:nvPr>
            <p:ph sz="half" idx="1"/>
          </p:nvPr>
        </p:nvPicPr>
        <p:blipFill rotWithShape="1">
          <a:blip r:embed="rId3"/>
          <a:srcRect t="29724" b="32776"/>
          <a:stretch/>
        </p:blipFill>
        <p:spPr>
          <a:xfrm>
            <a:off x="20" y="3429000"/>
            <a:ext cx="12191977" cy="3429000"/>
          </a:xfrm>
          <a:prstGeom prst="rect">
            <a:avLst/>
          </a:prstGeom>
        </p:spPr>
      </p:pic>
    </p:spTree>
    <p:extLst>
      <p:ext uri="{BB962C8B-B14F-4D97-AF65-F5344CB8AC3E}">
        <p14:creationId xmlns:p14="http://schemas.microsoft.com/office/powerpoint/2010/main" val="6150247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DA5178-0426-62E4-F44A-A91CC8AD2E0F}"/>
              </a:ext>
            </a:extLst>
          </p:cNvPr>
          <p:cNvSpPr>
            <a:spLocks noGrp="1"/>
          </p:cNvSpPr>
          <p:nvPr>
            <p:ph type="title"/>
          </p:nvPr>
        </p:nvSpPr>
        <p:spPr>
          <a:xfrm>
            <a:off x="7766050" y="540000"/>
            <a:ext cx="3884962" cy="1331637"/>
          </a:xfrm>
        </p:spPr>
        <p:txBody>
          <a:bodyPr vert="horz" lIns="0" tIns="0" rIns="0" bIns="0" rtlCol="0" anchor="b" anchorCtr="0">
            <a:normAutofit/>
          </a:bodyPr>
          <a:lstStyle/>
          <a:p>
            <a:pPr algn="ctr"/>
            <a:r>
              <a:rPr lang="en-US" b="1">
                <a:latin typeface="Aptos" panose="020B0004020202020204" pitchFamily="34" charset="0"/>
              </a:rPr>
              <a:t>The Eight Limbs of Yoga</a:t>
            </a:r>
            <a:endParaRPr lang="en-US"/>
          </a:p>
        </p:txBody>
      </p:sp>
      <p:pic>
        <p:nvPicPr>
          <p:cNvPr id="5" name="Content Placeholder 4" descr="Group of people sitting on the floor with their hands raised">
            <a:extLst>
              <a:ext uri="{FF2B5EF4-FFF2-40B4-BE49-F238E27FC236}">
                <a16:creationId xmlns:a16="http://schemas.microsoft.com/office/drawing/2014/main" id="{6C6FEA7F-EA45-4512-8384-79AC35FF0781}"/>
              </a:ext>
            </a:extLst>
          </p:cNvPr>
          <p:cNvPicPr>
            <a:picLocks noGrp="1" noChangeAspect="1"/>
          </p:cNvPicPr>
          <p:nvPr>
            <p:ph sz="half" idx="1"/>
          </p:nvPr>
        </p:nvPicPr>
        <p:blipFill rotWithShape="1">
          <a:blip r:embed="rId3"/>
          <a:srcRect l="9621" r="12446"/>
          <a:stretch/>
        </p:blipFill>
        <p:spPr>
          <a:xfrm>
            <a:off x="540988" y="540000"/>
            <a:ext cx="6671025" cy="5778000"/>
          </a:xfrm>
          <a:prstGeom prst="rect">
            <a:avLst/>
          </a:prstGeom>
        </p:spPr>
      </p:pic>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8531"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EC2BBD8-5668-E463-6DEA-18FFF65F3259}"/>
              </a:ext>
            </a:extLst>
          </p:cNvPr>
          <p:cNvSpPr>
            <a:spLocks noGrp="1"/>
          </p:cNvSpPr>
          <p:nvPr>
            <p:ph sz="half" idx="2"/>
          </p:nvPr>
        </p:nvSpPr>
        <p:spPr>
          <a:xfrm>
            <a:off x="7766050" y="2759076"/>
            <a:ext cx="3884962" cy="3009899"/>
          </a:xfrm>
        </p:spPr>
        <p:txBody>
          <a:bodyPr vert="horz" lIns="0" tIns="0" rIns="0" bIns="0" rtlCol="0" anchor="t" anchorCtr="0">
            <a:normAutofit/>
          </a:bodyPr>
          <a:lstStyle/>
          <a:p>
            <a:pPr marL="304800" indent="-304800">
              <a:lnSpc>
                <a:spcPct val="115000"/>
              </a:lnSpc>
              <a:buSzPct val="100000"/>
              <a:buNone/>
            </a:pPr>
            <a:r>
              <a:rPr lang="en-US" sz="1900" dirty="0">
                <a:latin typeface="Aptos" panose="020B0004020202020204" pitchFamily="34" charset="0"/>
              </a:rPr>
              <a:t>Yoga is based on the Eight Limbs of Yoga</a:t>
            </a:r>
          </a:p>
          <a:p>
            <a:pPr marL="304800" indent="-304800">
              <a:lnSpc>
                <a:spcPct val="115000"/>
              </a:lnSpc>
              <a:buSzPct val="100000"/>
              <a:buNone/>
            </a:pPr>
            <a:r>
              <a:rPr lang="en-US" sz="1900" dirty="0">
                <a:latin typeface="Aptos" panose="020B0004020202020204" pitchFamily="34" charset="0"/>
              </a:rPr>
              <a:t>The Eight Limbs of Yoga are a guide to living a meaningful and purposeful life</a:t>
            </a:r>
          </a:p>
          <a:p>
            <a:pPr marL="304800" indent="-304800">
              <a:lnSpc>
                <a:spcPct val="115000"/>
              </a:lnSpc>
              <a:buSzPct val="100000"/>
              <a:buNone/>
            </a:pPr>
            <a:r>
              <a:rPr lang="en-US" sz="1900" dirty="0">
                <a:latin typeface="Aptos" panose="020B0004020202020204" pitchFamily="34" charset="0"/>
              </a:rPr>
              <a:t>The Eight Limbs of Yoga include asana, pranayama, and meditation</a:t>
            </a:r>
            <a:endParaRPr lang="en-US" sz="1900" dirty="0"/>
          </a:p>
        </p:txBody>
      </p:sp>
    </p:spTree>
    <p:extLst>
      <p:ext uri="{BB962C8B-B14F-4D97-AF65-F5344CB8AC3E}">
        <p14:creationId xmlns:p14="http://schemas.microsoft.com/office/powerpoint/2010/main" val="295001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73F06E-75B3-D8D7-805A-72D26649E334}"/>
              </a:ext>
            </a:extLst>
          </p:cNvPr>
          <p:cNvSpPr>
            <a:spLocks noGrp="1"/>
          </p:cNvSpPr>
          <p:nvPr>
            <p:ph type="title"/>
          </p:nvPr>
        </p:nvSpPr>
        <p:spPr>
          <a:xfrm>
            <a:off x="1078100" y="542671"/>
            <a:ext cx="10026650" cy="1124202"/>
          </a:xfrm>
        </p:spPr>
        <p:txBody>
          <a:bodyPr wrap="square" anchor="ctr">
            <a:normAutofit/>
          </a:bodyPr>
          <a:lstStyle/>
          <a:p>
            <a:pPr algn="ctr"/>
            <a:r>
              <a:rPr lang="en-US" b="1">
                <a:latin typeface="Aptos" panose="020B0004020202020204" pitchFamily="34" charset="0"/>
              </a:rPr>
              <a:t>The Health Benefits of Yoga</a:t>
            </a:r>
            <a:endParaRPr lang="en-US"/>
          </a:p>
        </p:txBody>
      </p:sp>
      <p:sp useBgFill="1">
        <p:nvSpPr>
          <p:cNvPr id="11" name="Rectangle 10">
            <a:extLst>
              <a:ext uri="{FF2B5EF4-FFF2-40B4-BE49-F238E27FC236}">
                <a16:creationId xmlns:a16="http://schemas.microsoft.com/office/drawing/2014/main" id="{F883A8D1-ED1B-47A1-AA44-289C080EDD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2664"/>
            <a:ext cx="12192000" cy="4605336"/>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graphicFrame>
        <p:nvGraphicFramePr>
          <p:cNvPr id="5" name="Content Placeholder 2">
            <a:extLst>
              <a:ext uri="{FF2B5EF4-FFF2-40B4-BE49-F238E27FC236}">
                <a16:creationId xmlns:a16="http://schemas.microsoft.com/office/drawing/2014/main" id="{FBDA8771-4787-10D1-DCCB-29749D9A894C}"/>
              </a:ext>
            </a:extLst>
          </p:cNvPr>
          <p:cNvGraphicFramePr>
            <a:graphicFrameLocks noGrp="1"/>
          </p:cNvGraphicFramePr>
          <p:nvPr>
            <p:ph idx="1"/>
            <p:extLst>
              <p:ext uri="{D42A27DB-BD31-4B8C-83A1-F6EECF244321}">
                <p14:modId xmlns:p14="http://schemas.microsoft.com/office/powerpoint/2010/main" val="2305572146"/>
              </p:ext>
            </p:extLst>
          </p:nvPr>
        </p:nvGraphicFramePr>
        <p:xfrm>
          <a:off x="541338" y="2843212"/>
          <a:ext cx="11109674" cy="3472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2671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AEB7F98-32EC-40D3-89EE-C84330231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FB19C3-7359-F0A9-2944-E05FCC58347E}"/>
              </a:ext>
            </a:extLst>
          </p:cNvPr>
          <p:cNvSpPr>
            <a:spLocks noGrp="1"/>
          </p:cNvSpPr>
          <p:nvPr>
            <p:ph type="title"/>
          </p:nvPr>
        </p:nvSpPr>
        <p:spPr>
          <a:xfrm>
            <a:off x="540988" y="540033"/>
            <a:ext cx="3884962" cy="1331604"/>
          </a:xfrm>
        </p:spPr>
        <p:txBody>
          <a:bodyPr vert="horz" lIns="0" tIns="0" rIns="0" bIns="0" rtlCol="0" anchor="b" anchorCtr="0">
            <a:normAutofit/>
          </a:bodyPr>
          <a:lstStyle/>
          <a:p>
            <a:pPr algn="ctr"/>
            <a:r>
              <a:rPr lang="en-US" b="1">
                <a:latin typeface="Aptos" panose="020B0004020202020204" pitchFamily="34" charset="0"/>
              </a:rPr>
              <a:t>The Most Common Yoga Poses</a:t>
            </a:r>
            <a:endParaRPr lang="en-US"/>
          </a:p>
        </p:txBody>
      </p:sp>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13469"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21061C9-B0CB-6FCD-52D3-BCDA03894095}"/>
              </a:ext>
            </a:extLst>
          </p:cNvPr>
          <p:cNvSpPr>
            <a:spLocks noGrp="1"/>
          </p:cNvSpPr>
          <p:nvPr>
            <p:ph sz="half" idx="2"/>
          </p:nvPr>
        </p:nvSpPr>
        <p:spPr>
          <a:xfrm>
            <a:off x="540988" y="2759076"/>
            <a:ext cx="3884962" cy="3009899"/>
          </a:xfrm>
        </p:spPr>
        <p:txBody>
          <a:bodyPr vert="horz" lIns="0" tIns="0" rIns="0" bIns="0" rtlCol="0" anchor="t" anchorCtr="0">
            <a:normAutofit/>
          </a:bodyPr>
          <a:lstStyle/>
          <a:p>
            <a:r>
              <a:rPr lang="en-US">
                <a:latin typeface="Aptos" panose="020B0004020202020204" pitchFamily="34" charset="0"/>
              </a:rPr>
              <a:t>Downward-Facing Dog</a:t>
            </a:r>
          </a:p>
          <a:p>
            <a:r>
              <a:rPr lang="en-US">
                <a:latin typeface="Aptos" panose="020B0004020202020204" pitchFamily="34" charset="0"/>
              </a:rPr>
              <a:t>Warrior I and II</a:t>
            </a:r>
          </a:p>
          <a:p>
            <a:r>
              <a:rPr lang="en-US">
                <a:latin typeface="Aptos" panose="020B0004020202020204" pitchFamily="34" charset="0"/>
              </a:rPr>
              <a:t>Tree Pose</a:t>
            </a:r>
          </a:p>
          <a:p>
            <a:r>
              <a:rPr lang="en-US">
                <a:latin typeface="Aptos" panose="020B0004020202020204" pitchFamily="34" charset="0"/>
              </a:rPr>
              <a:t>Child's Pose</a:t>
            </a:r>
          </a:p>
          <a:p>
            <a:r>
              <a:rPr lang="en-US">
                <a:latin typeface="Aptos" panose="020B0004020202020204" pitchFamily="34" charset="0"/>
              </a:rPr>
              <a:t>Mountain Pose</a:t>
            </a:r>
          </a:p>
          <a:p>
            <a:r>
              <a:rPr lang="en-US">
                <a:latin typeface="Aptos" panose="020B0004020202020204" pitchFamily="34" charset="0"/>
              </a:rPr>
              <a:t>Plank Pose</a:t>
            </a:r>
            <a:endParaRPr lang="en-US"/>
          </a:p>
        </p:txBody>
      </p:sp>
      <p:pic>
        <p:nvPicPr>
          <p:cNvPr id="5" name="Content Placeholder 4" descr="People meditating at the park">
            <a:extLst>
              <a:ext uri="{FF2B5EF4-FFF2-40B4-BE49-F238E27FC236}">
                <a16:creationId xmlns:a16="http://schemas.microsoft.com/office/drawing/2014/main" id="{8E761E78-44A3-4AF3-A2B0-201695081860}"/>
              </a:ext>
            </a:extLst>
          </p:cNvPr>
          <p:cNvPicPr>
            <a:picLocks noGrp="1" noChangeAspect="1"/>
          </p:cNvPicPr>
          <p:nvPr>
            <p:ph sz="half" idx="1"/>
          </p:nvPr>
        </p:nvPicPr>
        <p:blipFill rotWithShape="1">
          <a:blip r:embed="rId3"/>
          <a:srcRect l="12624" r="10272" b="-1"/>
          <a:stretch/>
        </p:blipFill>
        <p:spPr>
          <a:xfrm>
            <a:off x="4979987" y="540033"/>
            <a:ext cx="6671025" cy="5775279"/>
          </a:xfrm>
          <a:prstGeom prst="rect">
            <a:avLst/>
          </a:prstGeom>
        </p:spPr>
      </p:pic>
    </p:spTree>
    <p:extLst>
      <p:ext uri="{BB962C8B-B14F-4D97-AF65-F5344CB8AC3E}">
        <p14:creationId xmlns:p14="http://schemas.microsoft.com/office/powerpoint/2010/main" val="2623453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A7AF7A-B8AD-F5BA-27D1-4B2B9582A1A3}"/>
              </a:ext>
            </a:extLst>
          </p:cNvPr>
          <p:cNvSpPr>
            <a:spLocks noGrp="1"/>
          </p:cNvSpPr>
          <p:nvPr>
            <p:ph type="title"/>
          </p:nvPr>
        </p:nvSpPr>
        <p:spPr>
          <a:xfrm>
            <a:off x="4984750" y="1011237"/>
            <a:ext cx="6120000" cy="860400"/>
          </a:xfrm>
        </p:spPr>
        <p:txBody>
          <a:bodyPr vert="horz" lIns="0" tIns="0" rIns="0" bIns="0" rtlCol="0" anchor="b" anchorCtr="0">
            <a:normAutofit/>
          </a:bodyPr>
          <a:lstStyle/>
          <a:p>
            <a:pPr algn="ctr"/>
            <a:r>
              <a:rPr lang="en-US" b="1">
                <a:latin typeface="Aptos" panose="020B0004020202020204" pitchFamily="34" charset="0"/>
              </a:rPr>
              <a:t>The History of Hatha Yoga</a:t>
            </a:r>
            <a:endParaRPr lang="en-US"/>
          </a:p>
        </p:txBody>
      </p:sp>
      <p:pic>
        <p:nvPicPr>
          <p:cNvPr id="5" name="Content Placeholder 4" descr="sporty woman doing exercise of flexibility on yoga mat.">
            <a:extLst>
              <a:ext uri="{FF2B5EF4-FFF2-40B4-BE49-F238E27FC236}">
                <a16:creationId xmlns:a16="http://schemas.microsoft.com/office/drawing/2014/main" id="{12F7181B-139F-43BF-B1EE-1C48F191EBC5}"/>
              </a:ext>
            </a:extLst>
          </p:cNvPr>
          <p:cNvPicPr>
            <a:picLocks noGrp="1" noChangeAspect="1"/>
          </p:cNvPicPr>
          <p:nvPr>
            <p:ph sz="half" idx="1"/>
          </p:nvPr>
        </p:nvPicPr>
        <p:blipFill rotWithShape="1">
          <a:blip r:embed="rId3"/>
          <a:srcRect l="7386" r="8053"/>
          <a:stretch/>
        </p:blipFill>
        <p:spPr>
          <a:xfrm>
            <a:off x="20" y="10"/>
            <a:ext cx="3870969" cy="6857990"/>
          </a:xfrm>
          <a:prstGeom prst="rect">
            <a:avLst/>
          </a:prstGeom>
        </p:spPr>
      </p:pic>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74750"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D49919E-6994-F563-3D9B-6134120FA036}"/>
              </a:ext>
            </a:extLst>
          </p:cNvPr>
          <p:cNvSpPr>
            <a:spLocks noGrp="1"/>
          </p:cNvSpPr>
          <p:nvPr>
            <p:ph sz="half" idx="2"/>
          </p:nvPr>
        </p:nvSpPr>
        <p:spPr>
          <a:xfrm>
            <a:off x="4984750" y="2759076"/>
            <a:ext cx="6121400" cy="3009899"/>
          </a:xfrm>
        </p:spPr>
        <p:txBody>
          <a:bodyPr vert="horz" lIns="0" tIns="0" rIns="0" bIns="0" rtlCol="0" anchor="t" anchorCtr="0">
            <a:normAutofit/>
          </a:bodyPr>
          <a:lstStyle/>
          <a:p>
            <a:r>
              <a:rPr lang="en-US">
                <a:latin typeface="Aptos" panose="020B0004020202020204" pitchFamily="34" charset="0"/>
              </a:rPr>
              <a:t>Hatha yoga is a type of yoga that focuses on physical postures and breathing techniques</a:t>
            </a:r>
          </a:p>
          <a:p>
            <a:r>
              <a:rPr lang="en-US">
                <a:latin typeface="Aptos" panose="020B0004020202020204" pitchFamily="34" charset="0"/>
              </a:rPr>
              <a:t>Hatha yoga was developed in the 11th century</a:t>
            </a:r>
          </a:p>
          <a:p>
            <a:r>
              <a:rPr lang="en-US">
                <a:latin typeface="Aptos" panose="020B0004020202020204" pitchFamily="34" charset="0"/>
              </a:rPr>
              <a:t>Hatha yoga became popular in the West in the 20th century</a:t>
            </a:r>
            <a:endParaRPr lang="en-US"/>
          </a:p>
        </p:txBody>
      </p:sp>
    </p:spTree>
    <p:extLst>
      <p:ext uri="{BB962C8B-B14F-4D97-AF65-F5344CB8AC3E}">
        <p14:creationId xmlns:p14="http://schemas.microsoft.com/office/powerpoint/2010/main" val="3833698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A5BC17-04FF-8C25-DEE6-76445E8508A1}"/>
              </a:ext>
            </a:extLst>
          </p:cNvPr>
          <p:cNvSpPr>
            <a:spLocks noGrp="1"/>
          </p:cNvSpPr>
          <p:nvPr>
            <p:ph type="title"/>
          </p:nvPr>
        </p:nvSpPr>
        <p:spPr>
          <a:xfrm>
            <a:off x="1080000" y="862151"/>
            <a:ext cx="6120000" cy="1009486"/>
          </a:xfrm>
        </p:spPr>
        <p:txBody>
          <a:bodyPr vert="horz" lIns="0" tIns="0" rIns="0" bIns="0" rtlCol="0" anchor="b" anchorCtr="0">
            <a:normAutofit/>
          </a:bodyPr>
          <a:lstStyle/>
          <a:p>
            <a:pPr algn="ctr"/>
            <a:r>
              <a:rPr lang="en-US" b="1">
                <a:latin typeface="Aptos" panose="020B0004020202020204" pitchFamily="34" charset="0"/>
              </a:rPr>
              <a:t>The History of Bikram Yoga</a:t>
            </a:r>
            <a:endParaRPr lang="en-US"/>
          </a:p>
        </p:txBody>
      </p:sp>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0000" y="2310207"/>
            <a:ext cx="540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074FD9C-643D-4088-8B7B-38678905760C}"/>
              </a:ext>
            </a:extLst>
          </p:cNvPr>
          <p:cNvSpPr>
            <a:spLocks noGrp="1"/>
          </p:cNvSpPr>
          <p:nvPr>
            <p:ph sz="half" idx="2"/>
          </p:nvPr>
        </p:nvSpPr>
        <p:spPr>
          <a:xfrm>
            <a:off x="1080000" y="2759076"/>
            <a:ext cx="6121400" cy="3009899"/>
          </a:xfrm>
        </p:spPr>
        <p:txBody>
          <a:bodyPr vert="horz" lIns="0" tIns="0" rIns="0" bIns="0" rtlCol="0" anchor="t" anchorCtr="0">
            <a:normAutofit/>
          </a:bodyPr>
          <a:lstStyle/>
          <a:p>
            <a:r>
              <a:rPr lang="en-US">
                <a:latin typeface="Aptos" panose="020B0004020202020204" pitchFamily="34" charset="0"/>
              </a:rPr>
              <a:t>Bikram yoga is a type of yoga that involves 26 postures and two breathing exercises</a:t>
            </a:r>
          </a:p>
          <a:p>
            <a:r>
              <a:rPr lang="en-US">
                <a:latin typeface="Aptos" panose="020B0004020202020204" pitchFamily="34" charset="0"/>
              </a:rPr>
              <a:t>Bikram yoga was developed by Bikram Choudhury in the 1970s</a:t>
            </a:r>
          </a:p>
          <a:p>
            <a:r>
              <a:rPr lang="en-US">
                <a:latin typeface="Aptos" panose="020B0004020202020204" pitchFamily="34" charset="0"/>
              </a:rPr>
              <a:t>Bikram yoga is practiced in a room heated to 105°F</a:t>
            </a:r>
            <a:endParaRPr lang="en-US"/>
          </a:p>
        </p:txBody>
      </p:sp>
      <p:pic>
        <p:nvPicPr>
          <p:cNvPr id="5" name="Content Placeholder 4" descr="Yoga on black background">
            <a:extLst>
              <a:ext uri="{FF2B5EF4-FFF2-40B4-BE49-F238E27FC236}">
                <a16:creationId xmlns:a16="http://schemas.microsoft.com/office/drawing/2014/main" id="{AE8CBF44-D190-4D3D-89BD-C7D11C4A172A}"/>
              </a:ext>
            </a:extLst>
          </p:cNvPr>
          <p:cNvPicPr>
            <a:picLocks noGrp="1" noChangeAspect="1"/>
          </p:cNvPicPr>
          <p:nvPr>
            <p:ph sz="half" idx="1"/>
          </p:nvPr>
        </p:nvPicPr>
        <p:blipFill rotWithShape="1">
          <a:blip r:embed="rId3"/>
          <a:srcRect l="15023" r="415"/>
          <a:stretch/>
        </p:blipFill>
        <p:spPr>
          <a:xfrm>
            <a:off x="8321011" y="10"/>
            <a:ext cx="3870989" cy="6857990"/>
          </a:xfrm>
          <a:prstGeom prst="rect">
            <a:avLst/>
          </a:prstGeom>
        </p:spPr>
      </p:pic>
    </p:spTree>
    <p:extLst>
      <p:ext uri="{BB962C8B-B14F-4D97-AF65-F5344CB8AC3E}">
        <p14:creationId xmlns:p14="http://schemas.microsoft.com/office/powerpoint/2010/main" val="4174774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EADD72DC-CC5F-44D6-97D3-79407D4FF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flipV="1">
            <a:off x="1058433" y="184491"/>
            <a:ext cx="2287608" cy="3232926"/>
          </a:xfrm>
          <a:custGeom>
            <a:avLst/>
            <a:gdLst>
              <a:gd name="connsiteX0" fmla="*/ 1143804 w 2287608"/>
              <a:gd name="connsiteY0" fmla="*/ 1916209 h 3232926"/>
              <a:gd name="connsiteX1" fmla="*/ 1140311 w 2287608"/>
              <a:gd name="connsiteY1" fmla="*/ 1919384 h 3232926"/>
              <a:gd name="connsiteX2" fmla="*/ 1136818 w 2287608"/>
              <a:gd name="connsiteY2" fmla="*/ 1916209 h 3232926"/>
              <a:gd name="connsiteX3" fmla="*/ 1136818 w 2287608"/>
              <a:gd name="connsiteY3" fmla="*/ 1922559 h 3232926"/>
              <a:gd name="connsiteX4" fmla="*/ 1117018 w 2287608"/>
              <a:gd name="connsiteY4" fmla="*/ 1940554 h 3232926"/>
              <a:gd name="connsiteX5" fmla="*/ 854401 w 2287608"/>
              <a:gd name="connsiteY5" fmla="*/ 2574568 h 3232926"/>
              <a:gd name="connsiteX6" fmla="*/ 1117018 w 2287608"/>
              <a:gd name="connsiteY6" fmla="*/ 3208581 h 3232926"/>
              <a:gd name="connsiteX7" fmla="*/ 1136818 w 2287608"/>
              <a:gd name="connsiteY7" fmla="*/ 3226577 h 3232926"/>
              <a:gd name="connsiteX8" fmla="*/ 1136818 w 2287608"/>
              <a:gd name="connsiteY8" fmla="*/ 3232926 h 3232926"/>
              <a:gd name="connsiteX9" fmla="*/ 1140311 w 2287608"/>
              <a:gd name="connsiteY9" fmla="*/ 3229751 h 3232926"/>
              <a:gd name="connsiteX10" fmla="*/ 1143804 w 2287608"/>
              <a:gd name="connsiteY10" fmla="*/ 3232926 h 3232926"/>
              <a:gd name="connsiteX11" fmla="*/ 1143804 w 2287608"/>
              <a:gd name="connsiteY11" fmla="*/ 3226577 h 3232926"/>
              <a:gd name="connsiteX12" fmla="*/ 1163604 w 2287608"/>
              <a:gd name="connsiteY12" fmla="*/ 3208581 h 3232926"/>
              <a:gd name="connsiteX13" fmla="*/ 1426221 w 2287608"/>
              <a:gd name="connsiteY13" fmla="*/ 2574567 h 3232926"/>
              <a:gd name="connsiteX14" fmla="*/ 1163604 w 2287608"/>
              <a:gd name="connsiteY14" fmla="*/ 1940554 h 3232926"/>
              <a:gd name="connsiteX15" fmla="*/ 1143804 w 2287608"/>
              <a:gd name="connsiteY15" fmla="*/ 1922558 h 3232926"/>
              <a:gd name="connsiteX16" fmla="*/ 1140312 w 2287608"/>
              <a:gd name="connsiteY16" fmla="*/ 1494239 h 3232926"/>
              <a:gd name="connsiteX17" fmla="*/ 1134813 w 2287608"/>
              <a:gd name="connsiteY17" fmla="*/ 1497413 h 3232926"/>
              <a:gd name="connsiteX18" fmla="*/ 1109328 w 2287608"/>
              <a:gd name="connsiteY18" fmla="*/ 1489264 h 3232926"/>
              <a:gd name="connsiteX19" fmla="*/ 428947 w 2287608"/>
              <a:gd name="connsiteY19" fmla="*/ 1578838 h 3232926"/>
              <a:gd name="connsiteX20" fmla="*/ 11185 w 2287608"/>
              <a:gd name="connsiteY20" fmla="*/ 2123278 h 3232926"/>
              <a:gd name="connsiteX21" fmla="*/ 5499 w 2287608"/>
              <a:gd name="connsiteY21" fmla="*/ 2149423 h 3232926"/>
              <a:gd name="connsiteX22" fmla="*/ 0 w 2287608"/>
              <a:gd name="connsiteY22" fmla="*/ 2152597 h 3232926"/>
              <a:gd name="connsiteX23" fmla="*/ 4497 w 2287608"/>
              <a:gd name="connsiteY23" fmla="*/ 2154035 h 3232926"/>
              <a:gd name="connsiteX24" fmla="*/ 3493 w 2287608"/>
              <a:gd name="connsiteY24" fmla="*/ 2158648 h 3232926"/>
              <a:gd name="connsiteX25" fmla="*/ 8992 w 2287608"/>
              <a:gd name="connsiteY25" fmla="*/ 2155473 h 3232926"/>
              <a:gd name="connsiteX26" fmla="*/ 34477 w 2287608"/>
              <a:gd name="connsiteY26" fmla="*/ 2163622 h 3232926"/>
              <a:gd name="connsiteX27" fmla="*/ 290620 w 2287608"/>
              <a:gd name="connsiteY27" fmla="*/ 2194022 h 3232926"/>
              <a:gd name="connsiteX28" fmla="*/ 714858 w 2287608"/>
              <a:gd name="connsiteY28" fmla="*/ 2074049 h 3232926"/>
              <a:gd name="connsiteX29" fmla="*/ 1132621 w 2287608"/>
              <a:gd name="connsiteY29" fmla="*/ 1529609 h 3232926"/>
              <a:gd name="connsiteX30" fmla="*/ 1138305 w 2287608"/>
              <a:gd name="connsiteY30" fmla="*/ 1503464 h 3232926"/>
              <a:gd name="connsiteX31" fmla="*/ 1143804 w 2287608"/>
              <a:gd name="connsiteY31" fmla="*/ 1500289 h 3232926"/>
              <a:gd name="connsiteX32" fmla="*/ 1139308 w 2287608"/>
              <a:gd name="connsiteY32" fmla="*/ 1498852 h 3232926"/>
              <a:gd name="connsiteX33" fmla="*/ 2069415 w 2287608"/>
              <a:gd name="connsiteY33" fmla="*/ 1747063 h 3232926"/>
              <a:gd name="connsiteX34" fmla="*/ 1858661 w 2287608"/>
              <a:gd name="connsiteY34" fmla="*/ 1578837 h 3232926"/>
              <a:gd name="connsiteX35" fmla="*/ 1178281 w 2287608"/>
              <a:gd name="connsiteY35" fmla="*/ 1489263 h 3232926"/>
              <a:gd name="connsiteX36" fmla="*/ 1152796 w 2287608"/>
              <a:gd name="connsiteY36" fmla="*/ 1497412 h 3232926"/>
              <a:gd name="connsiteX37" fmla="*/ 1147297 w 2287608"/>
              <a:gd name="connsiteY37" fmla="*/ 1494238 h 3232926"/>
              <a:gd name="connsiteX38" fmla="*/ 1148300 w 2287608"/>
              <a:gd name="connsiteY38" fmla="*/ 1498851 h 3232926"/>
              <a:gd name="connsiteX39" fmla="*/ 1143804 w 2287608"/>
              <a:gd name="connsiteY39" fmla="*/ 1500288 h 3232926"/>
              <a:gd name="connsiteX40" fmla="*/ 1149304 w 2287608"/>
              <a:gd name="connsiteY40" fmla="*/ 1503463 h 3232926"/>
              <a:gd name="connsiteX41" fmla="*/ 1154988 w 2287608"/>
              <a:gd name="connsiteY41" fmla="*/ 1529608 h 3232926"/>
              <a:gd name="connsiteX42" fmla="*/ 1572751 w 2287608"/>
              <a:gd name="connsiteY42" fmla="*/ 2074048 h 3232926"/>
              <a:gd name="connsiteX43" fmla="*/ 1996989 w 2287608"/>
              <a:gd name="connsiteY43" fmla="*/ 2194021 h 3232926"/>
              <a:gd name="connsiteX44" fmla="*/ 2253131 w 2287608"/>
              <a:gd name="connsiteY44" fmla="*/ 2163621 h 3232926"/>
              <a:gd name="connsiteX45" fmla="*/ 2278616 w 2287608"/>
              <a:gd name="connsiteY45" fmla="*/ 2155472 h 3232926"/>
              <a:gd name="connsiteX46" fmla="*/ 2284115 w 2287608"/>
              <a:gd name="connsiteY46" fmla="*/ 2158647 h 3232926"/>
              <a:gd name="connsiteX47" fmla="*/ 2283112 w 2287608"/>
              <a:gd name="connsiteY47" fmla="*/ 2154034 h 3232926"/>
              <a:gd name="connsiteX48" fmla="*/ 2287608 w 2287608"/>
              <a:gd name="connsiteY48" fmla="*/ 2152596 h 3232926"/>
              <a:gd name="connsiteX49" fmla="*/ 2282109 w 2287608"/>
              <a:gd name="connsiteY49" fmla="*/ 2149422 h 3232926"/>
              <a:gd name="connsiteX50" fmla="*/ 2276424 w 2287608"/>
              <a:gd name="connsiteY50" fmla="*/ 2123277 h 3232926"/>
              <a:gd name="connsiteX51" fmla="*/ 2069415 w 2287608"/>
              <a:gd name="connsiteY51" fmla="*/ 1747063 h 3232926"/>
              <a:gd name="connsiteX52" fmla="*/ 1140311 w 2287608"/>
              <a:gd name="connsiteY52" fmla="*/ 779689 h 3232926"/>
              <a:gd name="connsiteX53" fmla="*/ 1134812 w 2287608"/>
              <a:gd name="connsiteY53" fmla="*/ 782863 h 3232926"/>
              <a:gd name="connsiteX54" fmla="*/ 1109328 w 2287608"/>
              <a:gd name="connsiteY54" fmla="*/ 774714 h 3232926"/>
              <a:gd name="connsiteX55" fmla="*/ 428947 w 2287608"/>
              <a:gd name="connsiteY55" fmla="*/ 864288 h 3232926"/>
              <a:gd name="connsiteX56" fmla="*/ 11185 w 2287608"/>
              <a:gd name="connsiteY56" fmla="*/ 1408728 h 3232926"/>
              <a:gd name="connsiteX57" fmla="*/ 5499 w 2287608"/>
              <a:gd name="connsiteY57" fmla="*/ 1434873 h 3232926"/>
              <a:gd name="connsiteX58" fmla="*/ 0 w 2287608"/>
              <a:gd name="connsiteY58" fmla="*/ 1438047 h 3232926"/>
              <a:gd name="connsiteX59" fmla="*/ 4497 w 2287608"/>
              <a:gd name="connsiteY59" fmla="*/ 1439485 h 3232926"/>
              <a:gd name="connsiteX60" fmla="*/ 3493 w 2287608"/>
              <a:gd name="connsiteY60" fmla="*/ 1444098 h 3232926"/>
              <a:gd name="connsiteX61" fmla="*/ 8992 w 2287608"/>
              <a:gd name="connsiteY61" fmla="*/ 1440923 h 3232926"/>
              <a:gd name="connsiteX62" fmla="*/ 34477 w 2287608"/>
              <a:gd name="connsiteY62" fmla="*/ 1449072 h 3232926"/>
              <a:gd name="connsiteX63" fmla="*/ 290620 w 2287608"/>
              <a:gd name="connsiteY63" fmla="*/ 1479472 h 3232926"/>
              <a:gd name="connsiteX64" fmla="*/ 714858 w 2287608"/>
              <a:gd name="connsiteY64" fmla="*/ 1359499 h 3232926"/>
              <a:gd name="connsiteX65" fmla="*/ 1132621 w 2287608"/>
              <a:gd name="connsiteY65" fmla="*/ 815059 h 3232926"/>
              <a:gd name="connsiteX66" fmla="*/ 1138305 w 2287608"/>
              <a:gd name="connsiteY66" fmla="*/ 788914 h 3232926"/>
              <a:gd name="connsiteX67" fmla="*/ 1143805 w 2287608"/>
              <a:gd name="connsiteY67" fmla="*/ 785739 h 3232926"/>
              <a:gd name="connsiteX68" fmla="*/ 1139308 w 2287608"/>
              <a:gd name="connsiteY68" fmla="*/ 784302 h 3232926"/>
              <a:gd name="connsiteX69" fmla="*/ 2069415 w 2287608"/>
              <a:gd name="connsiteY69" fmla="*/ 1032514 h 3232926"/>
              <a:gd name="connsiteX70" fmla="*/ 1858661 w 2287608"/>
              <a:gd name="connsiteY70" fmla="*/ 864289 h 3232926"/>
              <a:gd name="connsiteX71" fmla="*/ 1178281 w 2287608"/>
              <a:gd name="connsiteY71" fmla="*/ 774715 h 3232926"/>
              <a:gd name="connsiteX72" fmla="*/ 1152796 w 2287608"/>
              <a:gd name="connsiteY72" fmla="*/ 782864 h 3232926"/>
              <a:gd name="connsiteX73" fmla="*/ 1147297 w 2287608"/>
              <a:gd name="connsiteY73" fmla="*/ 779690 h 3232926"/>
              <a:gd name="connsiteX74" fmla="*/ 1148300 w 2287608"/>
              <a:gd name="connsiteY74" fmla="*/ 784303 h 3232926"/>
              <a:gd name="connsiteX75" fmla="*/ 1143804 w 2287608"/>
              <a:gd name="connsiteY75" fmla="*/ 785740 h 3232926"/>
              <a:gd name="connsiteX76" fmla="*/ 1149304 w 2287608"/>
              <a:gd name="connsiteY76" fmla="*/ 788915 h 3232926"/>
              <a:gd name="connsiteX77" fmla="*/ 1154988 w 2287608"/>
              <a:gd name="connsiteY77" fmla="*/ 815060 h 3232926"/>
              <a:gd name="connsiteX78" fmla="*/ 1572751 w 2287608"/>
              <a:gd name="connsiteY78" fmla="*/ 1359500 h 3232926"/>
              <a:gd name="connsiteX79" fmla="*/ 1996989 w 2287608"/>
              <a:gd name="connsiteY79" fmla="*/ 1479473 h 3232926"/>
              <a:gd name="connsiteX80" fmla="*/ 2253131 w 2287608"/>
              <a:gd name="connsiteY80" fmla="*/ 1449073 h 3232926"/>
              <a:gd name="connsiteX81" fmla="*/ 2278616 w 2287608"/>
              <a:gd name="connsiteY81" fmla="*/ 1440924 h 3232926"/>
              <a:gd name="connsiteX82" fmla="*/ 2284115 w 2287608"/>
              <a:gd name="connsiteY82" fmla="*/ 1444099 h 3232926"/>
              <a:gd name="connsiteX83" fmla="*/ 2283112 w 2287608"/>
              <a:gd name="connsiteY83" fmla="*/ 1439486 h 3232926"/>
              <a:gd name="connsiteX84" fmla="*/ 2287608 w 2287608"/>
              <a:gd name="connsiteY84" fmla="*/ 1438048 h 3232926"/>
              <a:gd name="connsiteX85" fmla="*/ 2282109 w 2287608"/>
              <a:gd name="connsiteY85" fmla="*/ 1434874 h 3232926"/>
              <a:gd name="connsiteX86" fmla="*/ 2276424 w 2287608"/>
              <a:gd name="connsiteY86" fmla="*/ 1408729 h 3232926"/>
              <a:gd name="connsiteX87" fmla="*/ 2069415 w 2287608"/>
              <a:gd name="connsiteY87" fmla="*/ 1032514 h 3232926"/>
              <a:gd name="connsiteX88" fmla="*/ 1140311 w 2287608"/>
              <a:gd name="connsiteY88" fmla="*/ 35676 h 3232926"/>
              <a:gd name="connsiteX89" fmla="*/ 1134812 w 2287608"/>
              <a:gd name="connsiteY89" fmla="*/ 38850 h 3232926"/>
              <a:gd name="connsiteX90" fmla="*/ 1109328 w 2287608"/>
              <a:gd name="connsiteY90" fmla="*/ 30701 h 3232926"/>
              <a:gd name="connsiteX91" fmla="*/ 428948 w 2287608"/>
              <a:gd name="connsiteY91" fmla="*/ 120275 h 3232926"/>
              <a:gd name="connsiteX92" fmla="*/ 11185 w 2287608"/>
              <a:gd name="connsiteY92" fmla="*/ 664715 h 3232926"/>
              <a:gd name="connsiteX93" fmla="*/ 5499 w 2287608"/>
              <a:gd name="connsiteY93" fmla="*/ 690860 h 3232926"/>
              <a:gd name="connsiteX94" fmla="*/ 0 w 2287608"/>
              <a:gd name="connsiteY94" fmla="*/ 694034 h 3232926"/>
              <a:gd name="connsiteX95" fmla="*/ 4497 w 2287608"/>
              <a:gd name="connsiteY95" fmla="*/ 695472 h 3232926"/>
              <a:gd name="connsiteX96" fmla="*/ 3493 w 2287608"/>
              <a:gd name="connsiteY96" fmla="*/ 700085 h 3232926"/>
              <a:gd name="connsiteX97" fmla="*/ 8992 w 2287608"/>
              <a:gd name="connsiteY97" fmla="*/ 696910 h 3232926"/>
              <a:gd name="connsiteX98" fmla="*/ 34477 w 2287608"/>
              <a:gd name="connsiteY98" fmla="*/ 705059 h 3232926"/>
              <a:gd name="connsiteX99" fmla="*/ 290620 w 2287608"/>
              <a:gd name="connsiteY99" fmla="*/ 735459 h 3232926"/>
              <a:gd name="connsiteX100" fmla="*/ 714857 w 2287608"/>
              <a:gd name="connsiteY100" fmla="*/ 615486 h 3232926"/>
              <a:gd name="connsiteX101" fmla="*/ 1132621 w 2287608"/>
              <a:gd name="connsiteY101" fmla="*/ 71046 h 3232926"/>
              <a:gd name="connsiteX102" fmla="*/ 1138305 w 2287608"/>
              <a:gd name="connsiteY102" fmla="*/ 44901 h 3232926"/>
              <a:gd name="connsiteX103" fmla="*/ 1143805 w 2287608"/>
              <a:gd name="connsiteY103" fmla="*/ 41726 h 3232926"/>
              <a:gd name="connsiteX104" fmla="*/ 1139308 w 2287608"/>
              <a:gd name="connsiteY104" fmla="*/ 40289 h 3232926"/>
              <a:gd name="connsiteX105" fmla="*/ 2069415 w 2287608"/>
              <a:gd name="connsiteY105" fmla="*/ 288501 h 3232926"/>
              <a:gd name="connsiteX106" fmla="*/ 1858661 w 2287608"/>
              <a:gd name="connsiteY106" fmla="*/ 120276 h 3232926"/>
              <a:gd name="connsiteX107" fmla="*/ 1178281 w 2287608"/>
              <a:gd name="connsiteY107" fmla="*/ 30702 h 3232926"/>
              <a:gd name="connsiteX108" fmla="*/ 1152796 w 2287608"/>
              <a:gd name="connsiteY108" fmla="*/ 38850 h 3232926"/>
              <a:gd name="connsiteX109" fmla="*/ 1147297 w 2287608"/>
              <a:gd name="connsiteY109" fmla="*/ 35676 h 3232926"/>
              <a:gd name="connsiteX110" fmla="*/ 1148300 w 2287608"/>
              <a:gd name="connsiteY110" fmla="*/ 40290 h 3232926"/>
              <a:gd name="connsiteX111" fmla="*/ 1143804 w 2287608"/>
              <a:gd name="connsiteY111" fmla="*/ 41727 h 3232926"/>
              <a:gd name="connsiteX112" fmla="*/ 1149304 w 2287608"/>
              <a:gd name="connsiteY112" fmla="*/ 44901 h 3232926"/>
              <a:gd name="connsiteX113" fmla="*/ 1154988 w 2287608"/>
              <a:gd name="connsiteY113" fmla="*/ 71046 h 3232926"/>
              <a:gd name="connsiteX114" fmla="*/ 1572751 w 2287608"/>
              <a:gd name="connsiteY114" fmla="*/ 615486 h 3232926"/>
              <a:gd name="connsiteX115" fmla="*/ 1996989 w 2287608"/>
              <a:gd name="connsiteY115" fmla="*/ 735460 h 3232926"/>
              <a:gd name="connsiteX116" fmla="*/ 2253131 w 2287608"/>
              <a:gd name="connsiteY116" fmla="*/ 705060 h 3232926"/>
              <a:gd name="connsiteX117" fmla="*/ 2278616 w 2287608"/>
              <a:gd name="connsiteY117" fmla="*/ 696911 h 3232926"/>
              <a:gd name="connsiteX118" fmla="*/ 2284115 w 2287608"/>
              <a:gd name="connsiteY118" fmla="*/ 700086 h 3232926"/>
              <a:gd name="connsiteX119" fmla="*/ 2283112 w 2287608"/>
              <a:gd name="connsiteY119" fmla="*/ 695473 h 3232926"/>
              <a:gd name="connsiteX120" fmla="*/ 2287608 w 2287608"/>
              <a:gd name="connsiteY120" fmla="*/ 694035 h 3232926"/>
              <a:gd name="connsiteX121" fmla="*/ 2282109 w 2287608"/>
              <a:gd name="connsiteY121" fmla="*/ 690860 h 3232926"/>
              <a:gd name="connsiteX122" fmla="*/ 2276424 w 2287608"/>
              <a:gd name="connsiteY122" fmla="*/ 664716 h 3232926"/>
              <a:gd name="connsiteX123" fmla="*/ 2069415 w 2287608"/>
              <a:gd name="connsiteY123" fmla="*/ 288501 h 32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287608" h="3232926">
                <a:moveTo>
                  <a:pt x="1143804" y="1916209"/>
                </a:moveTo>
                <a:lnTo>
                  <a:pt x="1140311" y="1919384"/>
                </a:lnTo>
                <a:lnTo>
                  <a:pt x="1136818" y="1916209"/>
                </a:lnTo>
                <a:lnTo>
                  <a:pt x="1136818" y="1922559"/>
                </a:lnTo>
                <a:lnTo>
                  <a:pt x="1117018" y="1940554"/>
                </a:lnTo>
                <a:cubicBezTo>
                  <a:pt x="954760" y="2102813"/>
                  <a:pt x="854401" y="2326970"/>
                  <a:pt x="854401" y="2574568"/>
                </a:cubicBezTo>
                <a:cubicBezTo>
                  <a:pt x="854401" y="2822165"/>
                  <a:pt x="954760" y="3046323"/>
                  <a:pt x="1117018" y="3208581"/>
                </a:cubicBezTo>
                <a:lnTo>
                  <a:pt x="1136818" y="3226577"/>
                </a:lnTo>
                <a:lnTo>
                  <a:pt x="1136818" y="3232926"/>
                </a:lnTo>
                <a:lnTo>
                  <a:pt x="1140311" y="3229751"/>
                </a:lnTo>
                <a:lnTo>
                  <a:pt x="1143804" y="3232926"/>
                </a:lnTo>
                <a:lnTo>
                  <a:pt x="1143804" y="3226577"/>
                </a:lnTo>
                <a:lnTo>
                  <a:pt x="1163604" y="3208581"/>
                </a:lnTo>
                <a:cubicBezTo>
                  <a:pt x="1325862" y="3046323"/>
                  <a:pt x="1426221" y="2822165"/>
                  <a:pt x="1426221" y="2574567"/>
                </a:cubicBezTo>
                <a:cubicBezTo>
                  <a:pt x="1426221" y="2326970"/>
                  <a:pt x="1325862" y="2102812"/>
                  <a:pt x="1163604" y="1940554"/>
                </a:cubicBezTo>
                <a:lnTo>
                  <a:pt x="1143804" y="1922558"/>
                </a:lnTo>
                <a:close/>
                <a:moveTo>
                  <a:pt x="1140312" y="1494239"/>
                </a:moveTo>
                <a:lnTo>
                  <a:pt x="1134813" y="1497413"/>
                </a:lnTo>
                <a:lnTo>
                  <a:pt x="1109328" y="1489264"/>
                </a:lnTo>
                <a:cubicBezTo>
                  <a:pt x="887680" y="1429874"/>
                  <a:pt x="643374" y="1455039"/>
                  <a:pt x="428947" y="1578838"/>
                </a:cubicBezTo>
                <a:cubicBezTo>
                  <a:pt x="214522" y="1702637"/>
                  <a:pt x="70575" y="1901629"/>
                  <a:pt x="11185" y="2123278"/>
                </a:cubicBezTo>
                <a:lnTo>
                  <a:pt x="5499" y="2149423"/>
                </a:lnTo>
                <a:lnTo>
                  <a:pt x="0" y="2152597"/>
                </a:lnTo>
                <a:lnTo>
                  <a:pt x="4497" y="2154035"/>
                </a:lnTo>
                <a:lnTo>
                  <a:pt x="3493" y="2158648"/>
                </a:lnTo>
                <a:lnTo>
                  <a:pt x="8992" y="2155473"/>
                </a:lnTo>
                <a:lnTo>
                  <a:pt x="34477" y="2163622"/>
                </a:lnTo>
                <a:cubicBezTo>
                  <a:pt x="117596" y="2185894"/>
                  <a:pt x="203900" y="2196274"/>
                  <a:pt x="290620" y="2194022"/>
                </a:cubicBezTo>
                <a:cubicBezTo>
                  <a:pt x="435153" y="2190268"/>
                  <a:pt x="580841" y="2151423"/>
                  <a:pt x="714858" y="2074049"/>
                </a:cubicBezTo>
                <a:cubicBezTo>
                  <a:pt x="929283" y="1950250"/>
                  <a:pt x="1073230" y="1751258"/>
                  <a:pt x="1132621" y="1529609"/>
                </a:cubicBezTo>
                <a:lnTo>
                  <a:pt x="1138305" y="1503464"/>
                </a:lnTo>
                <a:lnTo>
                  <a:pt x="1143804" y="1500289"/>
                </a:lnTo>
                <a:lnTo>
                  <a:pt x="1139308" y="1498852"/>
                </a:lnTo>
                <a:close/>
                <a:moveTo>
                  <a:pt x="2069415" y="1747063"/>
                </a:moveTo>
                <a:cubicBezTo>
                  <a:pt x="2009570" y="1682261"/>
                  <a:pt x="1939071" y="1625262"/>
                  <a:pt x="1858661" y="1578837"/>
                </a:cubicBezTo>
                <a:cubicBezTo>
                  <a:pt x="1644235" y="1455038"/>
                  <a:pt x="1399929" y="1429873"/>
                  <a:pt x="1178281" y="1489263"/>
                </a:cubicBezTo>
                <a:lnTo>
                  <a:pt x="1152796" y="1497412"/>
                </a:lnTo>
                <a:lnTo>
                  <a:pt x="1147297" y="1494238"/>
                </a:lnTo>
                <a:lnTo>
                  <a:pt x="1148300" y="1498851"/>
                </a:lnTo>
                <a:lnTo>
                  <a:pt x="1143804" y="1500288"/>
                </a:lnTo>
                <a:lnTo>
                  <a:pt x="1149304" y="1503463"/>
                </a:lnTo>
                <a:lnTo>
                  <a:pt x="1154988" y="1529608"/>
                </a:lnTo>
                <a:cubicBezTo>
                  <a:pt x="1214379" y="1751257"/>
                  <a:pt x="1358325" y="1950249"/>
                  <a:pt x="1572751" y="2074048"/>
                </a:cubicBezTo>
                <a:cubicBezTo>
                  <a:pt x="1706767" y="2151422"/>
                  <a:pt x="1852455" y="2190267"/>
                  <a:pt x="1996989" y="2194021"/>
                </a:cubicBezTo>
                <a:cubicBezTo>
                  <a:pt x="2083709" y="2196273"/>
                  <a:pt x="2170013" y="2185893"/>
                  <a:pt x="2253131" y="2163621"/>
                </a:cubicBezTo>
                <a:lnTo>
                  <a:pt x="2278616" y="2155472"/>
                </a:lnTo>
                <a:lnTo>
                  <a:pt x="2284115" y="2158647"/>
                </a:lnTo>
                <a:lnTo>
                  <a:pt x="2283112" y="2154034"/>
                </a:lnTo>
                <a:lnTo>
                  <a:pt x="2287608" y="2152596"/>
                </a:lnTo>
                <a:lnTo>
                  <a:pt x="2282109" y="2149422"/>
                </a:lnTo>
                <a:lnTo>
                  <a:pt x="2276424" y="2123277"/>
                </a:lnTo>
                <a:cubicBezTo>
                  <a:pt x="2239306" y="1984747"/>
                  <a:pt x="2169157" y="1855067"/>
                  <a:pt x="2069415" y="1747063"/>
                </a:cubicBezTo>
                <a:close/>
                <a:moveTo>
                  <a:pt x="1140311" y="779689"/>
                </a:moveTo>
                <a:lnTo>
                  <a:pt x="1134812" y="782863"/>
                </a:lnTo>
                <a:lnTo>
                  <a:pt x="1109328" y="774714"/>
                </a:lnTo>
                <a:cubicBezTo>
                  <a:pt x="887679" y="715324"/>
                  <a:pt x="643374" y="740489"/>
                  <a:pt x="428947" y="864288"/>
                </a:cubicBezTo>
                <a:cubicBezTo>
                  <a:pt x="214522" y="988087"/>
                  <a:pt x="70575" y="1187079"/>
                  <a:pt x="11185" y="1408728"/>
                </a:cubicBezTo>
                <a:lnTo>
                  <a:pt x="5499" y="1434873"/>
                </a:lnTo>
                <a:lnTo>
                  <a:pt x="0" y="1438047"/>
                </a:lnTo>
                <a:lnTo>
                  <a:pt x="4497" y="1439485"/>
                </a:lnTo>
                <a:lnTo>
                  <a:pt x="3493" y="1444098"/>
                </a:lnTo>
                <a:lnTo>
                  <a:pt x="8992" y="1440923"/>
                </a:lnTo>
                <a:lnTo>
                  <a:pt x="34477" y="1449072"/>
                </a:lnTo>
                <a:cubicBezTo>
                  <a:pt x="117595" y="1471344"/>
                  <a:pt x="203900" y="1481724"/>
                  <a:pt x="290620" y="1479472"/>
                </a:cubicBezTo>
                <a:cubicBezTo>
                  <a:pt x="435154" y="1475718"/>
                  <a:pt x="580841" y="1436873"/>
                  <a:pt x="714858" y="1359499"/>
                </a:cubicBezTo>
                <a:cubicBezTo>
                  <a:pt x="929284" y="1235700"/>
                  <a:pt x="1073229" y="1036708"/>
                  <a:pt x="1132621" y="815059"/>
                </a:cubicBezTo>
                <a:lnTo>
                  <a:pt x="1138305" y="788914"/>
                </a:lnTo>
                <a:lnTo>
                  <a:pt x="1143805" y="785739"/>
                </a:lnTo>
                <a:lnTo>
                  <a:pt x="1139308" y="784302"/>
                </a:lnTo>
                <a:close/>
                <a:moveTo>
                  <a:pt x="2069415" y="1032514"/>
                </a:moveTo>
                <a:cubicBezTo>
                  <a:pt x="2009570" y="967712"/>
                  <a:pt x="1939071" y="910714"/>
                  <a:pt x="1858661" y="864289"/>
                </a:cubicBezTo>
                <a:cubicBezTo>
                  <a:pt x="1644235" y="740490"/>
                  <a:pt x="1399929" y="715325"/>
                  <a:pt x="1178281" y="774715"/>
                </a:cubicBezTo>
                <a:lnTo>
                  <a:pt x="1152796" y="782864"/>
                </a:lnTo>
                <a:lnTo>
                  <a:pt x="1147297" y="779690"/>
                </a:lnTo>
                <a:lnTo>
                  <a:pt x="1148300" y="784303"/>
                </a:lnTo>
                <a:lnTo>
                  <a:pt x="1143804" y="785740"/>
                </a:lnTo>
                <a:lnTo>
                  <a:pt x="1149304" y="788915"/>
                </a:lnTo>
                <a:lnTo>
                  <a:pt x="1154988" y="815060"/>
                </a:lnTo>
                <a:cubicBezTo>
                  <a:pt x="1214379" y="1036709"/>
                  <a:pt x="1358325" y="1235701"/>
                  <a:pt x="1572751" y="1359500"/>
                </a:cubicBezTo>
                <a:cubicBezTo>
                  <a:pt x="1706767" y="1436874"/>
                  <a:pt x="1852455" y="1475719"/>
                  <a:pt x="1996989" y="1479473"/>
                </a:cubicBezTo>
                <a:cubicBezTo>
                  <a:pt x="2083709" y="1481725"/>
                  <a:pt x="2170013" y="1471345"/>
                  <a:pt x="2253131" y="1449073"/>
                </a:cubicBezTo>
                <a:lnTo>
                  <a:pt x="2278616" y="1440924"/>
                </a:lnTo>
                <a:lnTo>
                  <a:pt x="2284115" y="1444099"/>
                </a:lnTo>
                <a:lnTo>
                  <a:pt x="2283112" y="1439486"/>
                </a:lnTo>
                <a:lnTo>
                  <a:pt x="2287608" y="1438048"/>
                </a:lnTo>
                <a:lnTo>
                  <a:pt x="2282109" y="1434874"/>
                </a:lnTo>
                <a:lnTo>
                  <a:pt x="2276424" y="1408729"/>
                </a:lnTo>
                <a:cubicBezTo>
                  <a:pt x="2239306" y="1270198"/>
                  <a:pt x="2169157" y="1140518"/>
                  <a:pt x="2069415" y="1032514"/>
                </a:cubicBezTo>
                <a:close/>
                <a:moveTo>
                  <a:pt x="1140311" y="35676"/>
                </a:moveTo>
                <a:lnTo>
                  <a:pt x="1134812" y="38850"/>
                </a:lnTo>
                <a:lnTo>
                  <a:pt x="1109328" y="30701"/>
                </a:lnTo>
                <a:cubicBezTo>
                  <a:pt x="887679" y="-28689"/>
                  <a:pt x="643374" y="-3524"/>
                  <a:pt x="428948" y="120275"/>
                </a:cubicBezTo>
                <a:cubicBezTo>
                  <a:pt x="214521" y="244074"/>
                  <a:pt x="70575" y="443066"/>
                  <a:pt x="11185" y="664715"/>
                </a:cubicBezTo>
                <a:lnTo>
                  <a:pt x="5499" y="690860"/>
                </a:lnTo>
                <a:lnTo>
                  <a:pt x="0" y="694034"/>
                </a:lnTo>
                <a:lnTo>
                  <a:pt x="4497" y="695472"/>
                </a:lnTo>
                <a:lnTo>
                  <a:pt x="3493" y="700085"/>
                </a:lnTo>
                <a:lnTo>
                  <a:pt x="8992" y="696910"/>
                </a:lnTo>
                <a:lnTo>
                  <a:pt x="34477" y="705059"/>
                </a:lnTo>
                <a:cubicBezTo>
                  <a:pt x="117595" y="727331"/>
                  <a:pt x="203900" y="737711"/>
                  <a:pt x="290620" y="735459"/>
                </a:cubicBezTo>
                <a:cubicBezTo>
                  <a:pt x="435154" y="731705"/>
                  <a:pt x="580841" y="692860"/>
                  <a:pt x="714857" y="615486"/>
                </a:cubicBezTo>
                <a:cubicBezTo>
                  <a:pt x="929284" y="491687"/>
                  <a:pt x="1073229" y="292695"/>
                  <a:pt x="1132621" y="71046"/>
                </a:cubicBezTo>
                <a:lnTo>
                  <a:pt x="1138305" y="44901"/>
                </a:lnTo>
                <a:lnTo>
                  <a:pt x="1143805" y="41726"/>
                </a:lnTo>
                <a:lnTo>
                  <a:pt x="1139308" y="40289"/>
                </a:lnTo>
                <a:close/>
                <a:moveTo>
                  <a:pt x="2069415" y="288501"/>
                </a:moveTo>
                <a:cubicBezTo>
                  <a:pt x="2009570" y="223699"/>
                  <a:pt x="1939071" y="166700"/>
                  <a:pt x="1858661" y="120276"/>
                </a:cubicBezTo>
                <a:cubicBezTo>
                  <a:pt x="1644235" y="-3523"/>
                  <a:pt x="1399929" y="-28688"/>
                  <a:pt x="1178281" y="30702"/>
                </a:cubicBezTo>
                <a:lnTo>
                  <a:pt x="1152796" y="38850"/>
                </a:lnTo>
                <a:lnTo>
                  <a:pt x="1147297" y="35676"/>
                </a:lnTo>
                <a:lnTo>
                  <a:pt x="1148300" y="40290"/>
                </a:lnTo>
                <a:lnTo>
                  <a:pt x="1143804" y="41727"/>
                </a:lnTo>
                <a:lnTo>
                  <a:pt x="1149304" y="44901"/>
                </a:lnTo>
                <a:lnTo>
                  <a:pt x="1154988" y="71046"/>
                </a:lnTo>
                <a:cubicBezTo>
                  <a:pt x="1214379" y="292695"/>
                  <a:pt x="1358325" y="491688"/>
                  <a:pt x="1572751" y="615486"/>
                </a:cubicBezTo>
                <a:cubicBezTo>
                  <a:pt x="1706767" y="692860"/>
                  <a:pt x="1852455" y="731705"/>
                  <a:pt x="1996989" y="735460"/>
                </a:cubicBezTo>
                <a:cubicBezTo>
                  <a:pt x="2083709" y="737712"/>
                  <a:pt x="2170013" y="727332"/>
                  <a:pt x="2253131" y="705060"/>
                </a:cubicBezTo>
                <a:lnTo>
                  <a:pt x="2278616" y="696911"/>
                </a:lnTo>
                <a:lnTo>
                  <a:pt x="2284115" y="700086"/>
                </a:lnTo>
                <a:lnTo>
                  <a:pt x="2283112" y="695473"/>
                </a:lnTo>
                <a:lnTo>
                  <a:pt x="2287608" y="694035"/>
                </a:lnTo>
                <a:lnTo>
                  <a:pt x="2282109" y="690860"/>
                </a:lnTo>
                <a:lnTo>
                  <a:pt x="2276424" y="664716"/>
                </a:lnTo>
                <a:cubicBezTo>
                  <a:pt x="2239306" y="526185"/>
                  <a:pt x="2169157" y="396505"/>
                  <a:pt x="2069415" y="28850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2" name="Freeform: Shape 11">
            <a:extLst>
              <a:ext uri="{FF2B5EF4-FFF2-40B4-BE49-F238E27FC236}">
                <a16:creationId xmlns:a16="http://schemas.microsoft.com/office/drawing/2014/main" id="{B083E179-CF1F-4694-AEAB-6931C9B31F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flipH="1">
            <a:off x="388193" y="3690094"/>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892991" y="1795123"/>
                </a:lnTo>
                <a:lnTo>
                  <a:pt x="763082" y="1694835"/>
                </a:lnTo>
                <a:cubicBezTo>
                  <a:pt x="-338018" y="799772"/>
                  <a:pt x="-41719" y="62104"/>
                  <a:pt x="379877" y="3722"/>
                </a:cubicBezTo>
                <a:cubicBezTo>
                  <a:pt x="399953" y="942"/>
                  <a:pt x="420313" y="-298"/>
                  <a:pt x="440819" y="59"/>
                </a:cubicBezTo>
                <a:close/>
              </a:path>
            </a:pathLst>
          </a:custGeom>
          <a:solidFill>
            <a:schemeClr val="accent1">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E6257A7-D071-42C9-8560-75A6EAE277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flipH="1" flipV="1">
            <a:off x="854399" y="71786"/>
            <a:ext cx="2287608" cy="3673900"/>
            <a:chOff x="-6080955" y="3437416"/>
            <a:chExt cx="2287608" cy="3673900"/>
          </a:xfrm>
        </p:grpSpPr>
        <p:cxnSp>
          <p:nvCxnSpPr>
            <p:cNvPr id="15" name="Straight Connector 14">
              <a:extLst>
                <a:ext uri="{FF2B5EF4-FFF2-40B4-BE49-F238E27FC236}">
                  <a16:creationId xmlns:a16="http://schemas.microsoft.com/office/drawing/2014/main" id="{52115B20-516B-48FE-ABF8-0300640B54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937151" y="4754133"/>
              <a:ext cx="0" cy="2357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572F2AC0-C134-4522-9F34-10107EC526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5226554" y="3437416"/>
              <a:ext cx="571820" cy="1316717"/>
            </a:xfrm>
            <a:custGeom>
              <a:avLst/>
              <a:gdLst>
                <a:gd name="connsiteX0" fmla="*/ 282417 w 571820"/>
                <a:gd name="connsiteY0" fmla="*/ 1316717 h 1316717"/>
                <a:gd name="connsiteX1" fmla="*/ 285910 w 571820"/>
                <a:gd name="connsiteY1" fmla="*/ 1313542 h 1316717"/>
                <a:gd name="connsiteX2" fmla="*/ 289403 w 571820"/>
                <a:gd name="connsiteY2" fmla="*/ 1316717 h 1316717"/>
                <a:gd name="connsiteX3" fmla="*/ 289403 w 571820"/>
                <a:gd name="connsiteY3" fmla="*/ 1310368 h 1316717"/>
                <a:gd name="connsiteX4" fmla="*/ 309203 w 571820"/>
                <a:gd name="connsiteY4" fmla="*/ 1292372 h 1316717"/>
                <a:gd name="connsiteX5" fmla="*/ 571820 w 571820"/>
                <a:gd name="connsiteY5" fmla="*/ 658358 h 1316717"/>
                <a:gd name="connsiteX6" fmla="*/ 309203 w 571820"/>
                <a:gd name="connsiteY6" fmla="*/ 24345 h 1316717"/>
                <a:gd name="connsiteX7" fmla="*/ 289403 w 571820"/>
                <a:gd name="connsiteY7" fmla="*/ 6349 h 1316717"/>
                <a:gd name="connsiteX8" fmla="*/ 289403 w 571820"/>
                <a:gd name="connsiteY8" fmla="*/ 0 h 1316717"/>
                <a:gd name="connsiteX9" fmla="*/ 285910 w 571820"/>
                <a:gd name="connsiteY9" fmla="*/ 3175 h 1316717"/>
                <a:gd name="connsiteX10" fmla="*/ 282417 w 571820"/>
                <a:gd name="connsiteY10" fmla="*/ 0 h 1316717"/>
                <a:gd name="connsiteX11" fmla="*/ 282417 w 571820"/>
                <a:gd name="connsiteY11" fmla="*/ 6350 h 1316717"/>
                <a:gd name="connsiteX12" fmla="*/ 262617 w 571820"/>
                <a:gd name="connsiteY12" fmla="*/ 24345 h 1316717"/>
                <a:gd name="connsiteX13" fmla="*/ 0 w 571820"/>
                <a:gd name="connsiteY13" fmla="*/ 658359 h 1316717"/>
                <a:gd name="connsiteX14" fmla="*/ 262617 w 571820"/>
                <a:gd name="connsiteY14" fmla="*/ 1292372 h 1316717"/>
                <a:gd name="connsiteX15" fmla="*/ 282417 w 571820"/>
                <a:gd name="connsiteY15" fmla="*/ 1310368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820" h="1316717">
                  <a:moveTo>
                    <a:pt x="282417" y="1316717"/>
                  </a:moveTo>
                  <a:lnTo>
                    <a:pt x="285910" y="1313542"/>
                  </a:lnTo>
                  <a:lnTo>
                    <a:pt x="289403" y="1316717"/>
                  </a:lnTo>
                  <a:lnTo>
                    <a:pt x="289403" y="1310368"/>
                  </a:lnTo>
                  <a:lnTo>
                    <a:pt x="309203" y="1292372"/>
                  </a:lnTo>
                  <a:cubicBezTo>
                    <a:pt x="471461" y="1130114"/>
                    <a:pt x="571820" y="905956"/>
                    <a:pt x="571820" y="658358"/>
                  </a:cubicBezTo>
                  <a:cubicBezTo>
                    <a:pt x="571820" y="410761"/>
                    <a:pt x="471461" y="186603"/>
                    <a:pt x="309203" y="24345"/>
                  </a:cubicBezTo>
                  <a:lnTo>
                    <a:pt x="289403" y="6349"/>
                  </a:lnTo>
                  <a:lnTo>
                    <a:pt x="289403" y="0"/>
                  </a:lnTo>
                  <a:lnTo>
                    <a:pt x="285910" y="3175"/>
                  </a:lnTo>
                  <a:lnTo>
                    <a:pt x="282417" y="0"/>
                  </a:lnTo>
                  <a:lnTo>
                    <a:pt x="282417" y="6350"/>
                  </a:lnTo>
                  <a:lnTo>
                    <a:pt x="262617" y="24345"/>
                  </a:lnTo>
                  <a:cubicBezTo>
                    <a:pt x="100359" y="186604"/>
                    <a:pt x="0" y="410761"/>
                    <a:pt x="0" y="658359"/>
                  </a:cubicBezTo>
                  <a:cubicBezTo>
                    <a:pt x="0" y="905956"/>
                    <a:pt x="100359" y="1130114"/>
                    <a:pt x="262617" y="1292372"/>
                  </a:cubicBezTo>
                  <a:lnTo>
                    <a:pt x="282417" y="1310368"/>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Shape 16">
              <a:extLst>
                <a:ext uri="{FF2B5EF4-FFF2-40B4-BE49-F238E27FC236}">
                  <a16:creationId xmlns:a16="http://schemas.microsoft.com/office/drawing/2014/main" id="{0EA2E5B3-77CC-4AA0-A77A-5D95FCDD5E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Shape 17">
              <a:extLst>
                <a:ext uri="{FF2B5EF4-FFF2-40B4-BE49-F238E27FC236}">
                  <a16:creationId xmlns:a16="http://schemas.microsoft.com/office/drawing/2014/main" id="{2005C810-6BE0-4E85-BA3D-785C45D9B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eform: Shape 18">
              <a:extLst>
                <a:ext uri="{FF2B5EF4-FFF2-40B4-BE49-F238E27FC236}">
                  <a16:creationId xmlns:a16="http://schemas.microsoft.com/office/drawing/2014/main" id="{D4ECB930-9F06-48DB-86D3-75A7E6A2C9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eeform: Shape 19">
              <a:extLst>
                <a:ext uri="{FF2B5EF4-FFF2-40B4-BE49-F238E27FC236}">
                  <a16:creationId xmlns:a16="http://schemas.microsoft.com/office/drawing/2014/main" id="{C9116707-08B8-43A2-8DCB-845D77ABAA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Freeform: Shape 20">
              <a:extLst>
                <a:ext uri="{FF2B5EF4-FFF2-40B4-BE49-F238E27FC236}">
                  <a16:creationId xmlns:a16="http://schemas.microsoft.com/office/drawing/2014/main" id="{2E7DC9CC-81EB-48D8-AC44-C99F47742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eeform: Shape 21">
              <a:extLst>
                <a:ext uri="{FF2B5EF4-FFF2-40B4-BE49-F238E27FC236}">
                  <a16:creationId xmlns:a16="http://schemas.microsoft.com/office/drawing/2014/main" id="{23E2C41B-8946-4545-9CF1-997818234F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4" name="Freeform: Shape 23">
            <a:extLst>
              <a:ext uri="{FF2B5EF4-FFF2-40B4-BE49-F238E27FC236}">
                <a16:creationId xmlns:a16="http://schemas.microsoft.com/office/drawing/2014/main" id="{8AD7D35B-560E-435E-B0FD-0F84A2E6C4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V="1">
            <a:off x="8942212" y="184491"/>
            <a:ext cx="2287608" cy="3232926"/>
          </a:xfrm>
          <a:custGeom>
            <a:avLst/>
            <a:gdLst>
              <a:gd name="connsiteX0" fmla="*/ 1143804 w 2287608"/>
              <a:gd name="connsiteY0" fmla="*/ 1916209 h 3232926"/>
              <a:gd name="connsiteX1" fmla="*/ 1140311 w 2287608"/>
              <a:gd name="connsiteY1" fmla="*/ 1919384 h 3232926"/>
              <a:gd name="connsiteX2" fmla="*/ 1136818 w 2287608"/>
              <a:gd name="connsiteY2" fmla="*/ 1916209 h 3232926"/>
              <a:gd name="connsiteX3" fmla="*/ 1136818 w 2287608"/>
              <a:gd name="connsiteY3" fmla="*/ 1922559 h 3232926"/>
              <a:gd name="connsiteX4" fmla="*/ 1117018 w 2287608"/>
              <a:gd name="connsiteY4" fmla="*/ 1940554 h 3232926"/>
              <a:gd name="connsiteX5" fmla="*/ 854401 w 2287608"/>
              <a:gd name="connsiteY5" fmla="*/ 2574568 h 3232926"/>
              <a:gd name="connsiteX6" fmla="*/ 1117018 w 2287608"/>
              <a:gd name="connsiteY6" fmla="*/ 3208581 h 3232926"/>
              <a:gd name="connsiteX7" fmla="*/ 1136818 w 2287608"/>
              <a:gd name="connsiteY7" fmla="*/ 3226577 h 3232926"/>
              <a:gd name="connsiteX8" fmla="*/ 1136818 w 2287608"/>
              <a:gd name="connsiteY8" fmla="*/ 3232926 h 3232926"/>
              <a:gd name="connsiteX9" fmla="*/ 1140311 w 2287608"/>
              <a:gd name="connsiteY9" fmla="*/ 3229751 h 3232926"/>
              <a:gd name="connsiteX10" fmla="*/ 1143804 w 2287608"/>
              <a:gd name="connsiteY10" fmla="*/ 3232926 h 3232926"/>
              <a:gd name="connsiteX11" fmla="*/ 1143804 w 2287608"/>
              <a:gd name="connsiteY11" fmla="*/ 3226577 h 3232926"/>
              <a:gd name="connsiteX12" fmla="*/ 1163604 w 2287608"/>
              <a:gd name="connsiteY12" fmla="*/ 3208581 h 3232926"/>
              <a:gd name="connsiteX13" fmla="*/ 1426221 w 2287608"/>
              <a:gd name="connsiteY13" fmla="*/ 2574567 h 3232926"/>
              <a:gd name="connsiteX14" fmla="*/ 1163604 w 2287608"/>
              <a:gd name="connsiteY14" fmla="*/ 1940554 h 3232926"/>
              <a:gd name="connsiteX15" fmla="*/ 1143804 w 2287608"/>
              <a:gd name="connsiteY15" fmla="*/ 1922558 h 3232926"/>
              <a:gd name="connsiteX16" fmla="*/ 1140312 w 2287608"/>
              <a:gd name="connsiteY16" fmla="*/ 1494239 h 3232926"/>
              <a:gd name="connsiteX17" fmla="*/ 1134813 w 2287608"/>
              <a:gd name="connsiteY17" fmla="*/ 1497413 h 3232926"/>
              <a:gd name="connsiteX18" fmla="*/ 1109328 w 2287608"/>
              <a:gd name="connsiteY18" fmla="*/ 1489264 h 3232926"/>
              <a:gd name="connsiteX19" fmla="*/ 428947 w 2287608"/>
              <a:gd name="connsiteY19" fmla="*/ 1578838 h 3232926"/>
              <a:gd name="connsiteX20" fmla="*/ 11185 w 2287608"/>
              <a:gd name="connsiteY20" fmla="*/ 2123278 h 3232926"/>
              <a:gd name="connsiteX21" fmla="*/ 5499 w 2287608"/>
              <a:gd name="connsiteY21" fmla="*/ 2149423 h 3232926"/>
              <a:gd name="connsiteX22" fmla="*/ 0 w 2287608"/>
              <a:gd name="connsiteY22" fmla="*/ 2152597 h 3232926"/>
              <a:gd name="connsiteX23" fmla="*/ 4497 w 2287608"/>
              <a:gd name="connsiteY23" fmla="*/ 2154035 h 3232926"/>
              <a:gd name="connsiteX24" fmla="*/ 3493 w 2287608"/>
              <a:gd name="connsiteY24" fmla="*/ 2158648 h 3232926"/>
              <a:gd name="connsiteX25" fmla="*/ 8992 w 2287608"/>
              <a:gd name="connsiteY25" fmla="*/ 2155473 h 3232926"/>
              <a:gd name="connsiteX26" fmla="*/ 34477 w 2287608"/>
              <a:gd name="connsiteY26" fmla="*/ 2163622 h 3232926"/>
              <a:gd name="connsiteX27" fmla="*/ 290620 w 2287608"/>
              <a:gd name="connsiteY27" fmla="*/ 2194022 h 3232926"/>
              <a:gd name="connsiteX28" fmla="*/ 714858 w 2287608"/>
              <a:gd name="connsiteY28" fmla="*/ 2074049 h 3232926"/>
              <a:gd name="connsiteX29" fmla="*/ 1132621 w 2287608"/>
              <a:gd name="connsiteY29" fmla="*/ 1529609 h 3232926"/>
              <a:gd name="connsiteX30" fmla="*/ 1138305 w 2287608"/>
              <a:gd name="connsiteY30" fmla="*/ 1503464 h 3232926"/>
              <a:gd name="connsiteX31" fmla="*/ 1143804 w 2287608"/>
              <a:gd name="connsiteY31" fmla="*/ 1500289 h 3232926"/>
              <a:gd name="connsiteX32" fmla="*/ 1139308 w 2287608"/>
              <a:gd name="connsiteY32" fmla="*/ 1498852 h 3232926"/>
              <a:gd name="connsiteX33" fmla="*/ 2069415 w 2287608"/>
              <a:gd name="connsiteY33" fmla="*/ 1747063 h 3232926"/>
              <a:gd name="connsiteX34" fmla="*/ 1858661 w 2287608"/>
              <a:gd name="connsiteY34" fmla="*/ 1578837 h 3232926"/>
              <a:gd name="connsiteX35" fmla="*/ 1178281 w 2287608"/>
              <a:gd name="connsiteY35" fmla="*/ 1489263 h 3232926"/>
              <a:gd name="connsiteX36" fmla="*/ 1152796 w 2287608"/>
              <a:gd name="connsiteY36" fmla="*/ 1497412 h 3232926"/>
              <a:gd name="connsiteX37" fmla="*/ 1147297 w 2287608"/>
              <a:gd name="connsiteY37" fmla="*/ 1494238 h 3232926"/>
              <a:gd name="connsiteX38" fmla="*/ 1148300 w 2287608"/>
              <a:gd name="connsiteY38" fmla="*/ 1498851 h 3232926"/>
              <a:gd name="connsiteX39" fmla="*/ 1143804 w 2287608"/>
              <a:gd name="connsiteY39" fmla="*/ 1500288 h 3232926"/>
              <a:gd name="connsiteX40" fmla="*/ 1149304 w 2287608"/>
              <a:gd name="connsiteY40" fmla="*/ 1503463 h 3232926"/>
              <a:gd name="connsiteX41" fmla="*/ 1154988 w 2287608"/>
              <a:gd name="connsiteY41" fmla="*/ 1529608 h 3232926"/>
              <a:gd name="connsiteX42" fmla="*/ 1572751 w 2287608"/>
              <a:gd name="connsiteY42" fmla="*/ 2074048 h 3232926"/>
              <a:gd name="connsiteX43" fmla="*/ 1996989 w 2287608"/>
              <a:gd name="connsiteY43" fmla="*/ 2194021 h 3232926"/>
              <a:gd name="connsiteX44" fmla="*/ 2253131 w 2287608"/>
              <a:gd name="connsiteY44" fmla="*/ 2163621 h 3232926"/>
              <a:gd name="connsiteX45" fmla="*/ 2278616 w 2287608"/>
              <a:gd name="connsiteY45" fmla="*/ 2155472 h 3232926"/>
              <a:gd name="connsiteX46" fmla="*/ 2284115 w 2287608"/>
              <a:gd name="connsiteY46" fmla="*/ 2158647 h 3232926"/>
              <a:gd name="connsiteX47" fmla="*/ 2283112 w 2287608"/>
              <a:gd name="connsiteY47" fmla="*/ 2154034 h 3232926"/>
              <a:gd name="connsiteX48" fmla="*/ 2287608 w 2287608"/>
              <a:gd name="connsiteY48" fmla="*/ 2152596 h 3232926"/>
              <a:gd name="connsiteX49" fmla="*/ 2282109 w 2287608"/>
              <a:gd name="connsiteY49" fmla="*/ 2149422 h 3232926"/>
              <a:gd name="connsiteX50" fmla="*/ 2276424 w 2287608"/>
              <a:gd name="connsiteY50" fmla="*/ 2123277 h 3232926"/>
              <a:gd name="connsiteX51" fmla="*/ 2069415 w 2287608"/>
              <a:gd name="connsiteY51" fmla="*/ 1747063 h 3232926"/>
              <a:gd name="connsiteX52" fmla="*/ 1140311 w 2287608"/>
              <a:gd name="connsiteY52" fmla="*/ 779689 h 3232926"/>
              <a:gd name="connsiteX53" fmla="*/ 1134812 w 2287608"/>
              <a:gd name="connsiteY53" fmla="*/ 782863 h 3232926"/>
              <a:gd name="connsiteX54" fmla="*/ 1109328 w 2287608"/>
              <a:gd name="connsiteY54" fmla="*/ 774714 h 3232926"/>
              <a:gd name="connsiteX55" fmla="*/ 428947 w 2287608"/>
              <a:gd name="connsiteY55" fmla="*/ 864288 h 3232926"/>
              <a:gd name="connsiteX56" fmla="*/ 11185 w 2287608"/>
              <a:gd name="connsiteY56" fmla="*/ 1408728 h 3232926"/>
              <a:gd name="connsiteX57" fmla="*/ 5499 w 2287608"/>
              <a:gd name="connsiteY57" fmla="*/ 1434873 h 3232926"/>
              <a:gd name="connsiteX58" fmla="*/ 0 w 2287608"/>
              <a:gd name="connsiteY58" fmla="*/ 1438047 h 3232926"/>
              <a:gd name="connsiteX59" fmla="*/ 4497 w 2287608"/>
              <a:gd name="connsiteY59" fmla="*/ 1439485 h 3232926"/>
              <a:gd name="connsiteX60" fmla="*/ 3493 w 2287608"/>
              <a:gd name="connsiteY60" fmla="*/ 1444098 h 3232926"/>
              <a:gd name="connsiteX61" fmla="*/ 8992 w 2287608"/>
              <a:gd name="connsiteY61" fmla="*/ 1440923 h 3232926"/>
              <a:gd name="connsiteX62" fmla="*/ 34477 w 2287608"/>
              <a:gd name="connsiteY62" fmla="*/ 1449072 h 3232926"/>
              <a:gd name="connsiteX63" fmla="*/ 290620 w 2287608"/>
              <a:gd name="connsiteY63" fmla="*/ 1479472 h 3232926"/>
              <a:gd name="connsiteX64" fmla="*/ 714858 w 2287608"/>
              <a:gd name="connsiteY64" fmla="*/ 1359499 h 3232926"/>
              <a:gd name="connsiteX65" fmla="*/ 1132621 w 2287608"/>
              <a:gd name="connsiteY65" fmla="*/ 815059 h 3232926"/>
              <a:gd name="connsiteX66" fmla="*/ 1138305 w 2287608"/>
              <a:gd name="connsiteY66" fmla="*/ 788914 h 3232926"/>
              <a:gd name="connsiteX67" fmla="*/ 1143805 w 2287608"/>
              <a:gd name="connsiteY67" fmla="*/ 785739 h 3232926"/>
              <a:gd name="connsiteX68" fmla="*/ 1139308 w 2287608"/>
              <a:gd name="connsiteY68" fmla="*/ 784302 h 3232926"/>
              <a:gd name="connsiteX69" fmla="*/ 2069415 w 2287608"/>
              <a:gd name="connsiteY69" fmla="*/ 1032514 h 3232926"/>
              <a:gd name="connsiteX70" fmla="*/ 1858661 w 2287608"/>
              <a:gd name="connsiteY70" fmla="*/ 864289 h 3232926"/>
              <a:gd name="connsiteX71" fmla="*/ 1178281 w 2287608"/>
              <a:gd name="connsiteY71" fmla="*/ 774715 h 3232926"/>
              <a:gd name="connsiteX72" fmla="*/ 1152796 w 2287608"/>
              <a:gd name="connsiteY72" fmla="*/ 782864 h 3232926"/>
              <a:gd name="connsiteX73" fmla="*/ 1147297 w 2287608"/>
              <a:gd name="connsiteY73" fmla="*/ 779690 h 3232926"/>
              <a:gd name="connsiteX74" fmla="*/ 1148300 w 2287608"/>
              <a:gd name="connsiteY74" fmla="*/ 784303 h 3232926"/>
              <a:gd name="connsiteX75" fmla="*/ 1143804 w 2287608"/>
              <a:gd name="connsiteY75" fmla="*/ 785740 h 3232926"/>
              <a:gd name="connsiteX76" fmla="*/ 1149304 w 2287608"/>
              <a:gd name="connsiteY76" fmla="*/ 788915 h 3232926"/>
              <a:gd name="connsiteX77" fmla="*/ 1154988 w 2287608"/>
              <a:gd name="connsiteY77" fmla="*/ 815060 h 3232926"/>
              <a:gd name="connsiteX78" fmla="*/ 1572751 w 2287608"/>
              <a:gd name="connsiteY78" fmla="*/ 1359500 h 3232926"/>
              <a:gd name="connsiteX79" fmla="*/ 1996989 w 2287608"/>
              <a:gd name="connsiteY79" fmla="*/ 1479473 h 3232926"/>
              <a:gd name="connsiteX80" fmla="*/ 2253131 w 2287608"/>
              <a:gd name="connsiteY80" fmla="*/ 1449073 h 3232926"/>
              <a:gd name="connsiteX81" fmla="*/ 2278616 w 2287608"/>
              <a:gd name="connsiteY81" fmla="*/ 1440924 h 3232926"/>
              <a:gd name="connsiteX82" fmla="*/ 2284115 w 2287608"/>
              <a:gd name="connsiteY82" fmla="*/ 1444099 h 3232926"/>
              <a:gd name="connsiteX83" fmla="*/ 2283112 w 2287608"/>
              <a:gd name="connsiteY83" fmla="*/ 1439486 h 3232926"/>
              <a:gd name="connsiteX84" fmla="*/ 2287608 w 2287608"/>
              <a:gd name="connsiteY84" fmla="*/ 1438048 h 3232926"/>
              <a:gd name="connsiteX85" fmla="*/ 2282109 w 2287608"/>
              <a:gd name="connsiteY85" fmla="*/ 1434874 h 3232926"/>
              <a:gd name="connsiteX86" fmla="*/ 2276424 w 2287608"/>
              <a:gd name="connsiteY86" fmla="*/ 1408729 h 3232926"/>
              <a:gd name="connsiteX87" fmla="*/ 2069415 w 2287608"/>
              <a:gd name="connsiteY87" fmla="*/ 1032514 h 3232926"/>
              <a:gd name="connsiteX88" fmla="*/ 1140311 w 2287608"/>
              <a:gd name="connsiteY88" fmla="*/ 35676 h 3232926"/>
              <a:gd name="connsiteX89" fmla="*/ 1134812 w 2287608"/>
              <a:gd name="connsiteY89" fmla="*/ 38850 h 3232926"/>
              <a:gd name="connsiteX90" fmla="*/ 1109328 w 2287608"/>
              <a:gd name="connsiteY90" fmla="*/ 30701 h 3232926"/>
              <a:gd name="connsiteX91" fmla="*/ 428948 w 2287608"/>
              <a:gd name="connsiteY91" fmla="*/ 120275 h 3232926"/>
              <a:gd name="connsiteX92" fmla="*/ 11185 w 2287608"/>
              <a:gd name="connsiteY92" fmla="*/ 664715 h 3232926"/>
              <a:gd name="connsiteX93" fmla="*/ 5499 w 2287608"/>
              <a:gd name="connsiteY93" fmla="*/ 690860 h 3232926"/>
              <a:gd name="connsiteX94" fmla="*/ 0 w 2287608"/>
              <a:gd name="connsiteY94" fmla="*/ 694034 h 3232926"/>
              <a:gd name="connsiteX95" fmla="*/ 4497 w 2287608"/>
              <a:gd name="connsiteY95" fmla="*/ 695472 h 3232926"/>
              <a:gd name="connsiteX96" fmla="*/ 3493 w 2287608"/>
              <a:gd name="connsiteY96" fmla="*/ 700085 h 3232926"/>
              <a:gd name="connsiteX97" fmla="*/ 8992 w 2287608"/>
              <a:gd name="connsiteY97" fmla="*/ 696910 h 3232926"/>
              <a:gd name="connsiteX98" fmla="*/ 34477 w 2287608"/>
              <a:gd name="connsiteY98" fmla="*/ 705059 h 3232926"/>
              <a:gd name="connsiteX99" fmla="*/ 290620 w 2287608"/>
              <a:gd name="connsiteY99" fmla="*/ 735459 h 3232926"/>
              <a:gd name="connsiteX100" fmla="*/ 714857 w 2287608"/>
              <a:gd name="connsiteY100" fmla="*/ 615486 h 3232926"/>
              <a:gd name="connsiteX101" fmla="*/ 1132621 w 2287608"/>
              <a:gd name="connsiteY101" fmla="*/ 71046 h 3232926"/>
              <a:gd name="connsiteX102" fmla="*/ 1138305 w 2287608"/>
              <a:gd name="connsiteY102" fmla="*/ 44901 h 3232926"/>
              <a:gd name="connsiteX103" fmla="*/ 1143805 w 2287608"/>
              <a:gd name="connsiteY103" fmla="*/ 41726 h 3232926"/>
              <a:gd name="connsiteX104" fmla="*/ 1139308 w 2287608"/>
              <a:gd name="connsiteY104" fmla="*/ 40289 h 3232926"/>
              <a:gd name="connsiteX105" fmla="*/ 2069415 w 2287608"/>
              <a:gd name="connsiteY105" fmla="*/ 288501 h 3232926"/>
              <a:gd name="connsiteX106" fmla="*/ 1858661 w 2287608"/>
              <a:gd name="connsiteY106" fmla="*/ 120276 h 3232926"/>
              <a:gd name="connsiteX107" fmla="*/ 1178281 w 2287608"/>
              <a:gd name="connsiteY107" fmla="*/ 30702 h 3232926"/>
              <a:gd name="connsiteX108" fmla="*/ 1152796 w 2287608"/>
              <a:gd name="connsiteY108" fmla="*/ 38850 h 3232926"/>
              <a:gd name="connsiteX109" fmla="*/ 1147297 w 2287608"/>
              <a:gd name="connsiteY109" fmla="*/ 35676 h 3232926"/>
              <a:gd name="connsiteX110" fmla="*/ 1148300 w 2287608"/>
              <a:gd name="connsiteY110" fmla="*/ 40290 h 3232926"/>
              <a:gd name="connsiteX111" fmla="*/ 1143804 w 2287608"/>
              <a:gd name="connsiteY111" fmla="*/ 41727 h 3232926"/>
              <a:gd name="connsiteX112" fmla="*/ 1149304 w 2287608"/>
              <a:gd name="connsiteY112" fmla="*/ 44901 h 3232926"/>
              <a:gd name="connsiteX113" fmla="*/ 1154988 w 2287608"/>
              <a:gd name="connsiteY113" fmla="*/ 71046 h 3232926"/>
              <a:gd name="connsiteX114" fmla="*/ 1572751 w 2287608"/>
              <a:gd name="connsiteY114" fmla="*/ 615486 h 3232926"/>
              <a:gd name="connsiteX115" fmla="*/ 1996989 w 2287608"/>
              <a:gd name="connsiteY115" fmla="*/ 735460 h 3232926"/>
              <a:gd name="connsiteX116" fmla="*/ 2253131 w 2287608"/>
              <a:gd name="connsiteY116" fmla="*/ 705060 h 3232926"/>
              <a:gd name="connsiteX117" fmla="*/ 2278616 w 2287608"/>
              <a:gd name="connsiteY117" fmla="*/ 696911 h 3232926"/>
              <a:gd name="connsiteX118" fmla="*/ 2284115 w 2287608"/>
              <a:gd name="connsiteY118" fmla="*/ 700086 h 3232926"/>
              <a:gd name="connsiteX119" fmla="*/ 2283112 w 2287608"/>
              <a:gd name="connsiteY119" fmla="*/ 695473 h 3232926"/>
              <a:gd name="connsiteX120" fmla="*/ 2287608 w 2287608"/>
              <a:gd name="connsiteY120" fmla="*/ 694035 h 3232926"/>
              <a:gd name="connsiteX121" fmla="*/ 2282109 w 2287608"/>
              <a:gd name="connsiteY121" fmla="*/ 690860 h 3232926"/>
              <a:gd name="connsiteX122" fmla="*/ 2276424 w 2287608"/>
              <a:gd name="connsiteY122" fmla="*/ 664716 h 3232926"/>
              <a:gd name="connsiteX123" fmla="*/ 2069415 w 2287608"/>
              <a:gd name="connsiteY123" fmla="*/ 288501 h 323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287608" h="3232926">
                <a:moveTo>
                  <a:pt x="1143804" y="1916209"/>
                </a:moveTo>
                <a:lnTo>
                  <a:pt x="1140311" y="1919384"/>
                </a:lnTo>
                <a:lnTo>
                  <a:pt x="1136818" y="1916209"/>
                </a:lnTo>
                <a:lnTo>
                  <a:pt x="1136818" y="1922559"/>
                </a:lnTo>
                <a:lnTo>
                  <a:pt x="1117018" y="1940554"/>
                </a:lnTo>
                <a:cubicBezTo>
                  <a:pt x="954760" y="2102813"/>
                  <a:pt x="854401" y="2326970"/>
                  <a:pt x="854401" y="2574568"/>
                </a:cubicBezTo>
                <a:cubicBezTo>
                  <a:pt x="854401" y="2822165"/>
                  <a:pt x="954760" y="3046323"/>
                  <a:pt x="1117018" y="3208581"/>
                </a:cubicBezTo>
                <a:lnTo>
                  <a:pt x="1136818" y="3226577"/>
                </a:lnTo>
                <a:lnTo>
                  <a:pt x="1136818" y="3232926"/>
                </a:lnTo>
                <a:lnTo>
                  <a:pt x="1140311" y="3229751"/>
                </a:lnTo>
                <a:lnTo>
                  <a:pt x="1143804" y="3232926"/>
                </a:lnTo>
                <a:lnTo>
                  <a:pt x="1143804" y="3226577"/>
                </a:lnTo>
                <a:lnTo>
                  <a:pt x="1163604" y="3208581"/>
                </a:lnTo>
                <a:cubicBezTo>
                  <a:pt x="1325862" y="3046323"/>
                  <a:pt x="1426221" y="2822165"/>
                  <a:pt x="1426221" y="2574567"/>
                </a:cubicBezTo>
                <a:cubicBezTo>
                  <a:pt x="1426221" y="2326970"/>
                  <a:pt x="1325862" y="2102812"/>
                  <a:pt x="1163604" y="1940554"/>
                </a:cubicBezTo>
                <a:lnTo>
                  <a:pt x="1143804" y="1922558"/>
                </a:lnTo>
                <a:close/>
                <a:moveTo>
                  <a:pt x="1140312" y="1494239"/>
                </a:moveTo>
                <a:lnTo>
                  <a:pt x="1134813" y="1497413"/>
                </a:lnTo>
                <a:lnTo>
                  <a:pt x="1109328" y="1489264"/>
                </a:lnTo>
                <a:cubicBezTo>
                  <a:pt x="887680" y="1429874"/>
                  <a:pt x="643374" y="1455039"/>
                  <a:pt x="428947" y="1578838"/>
                </a:cubicBezTo>
                <a:cubicBezTo>
                  <a:pt x="214522" y="1702637"/>
                  <a:pt x="70575" y="1901629"/>
                  <a:pt x="11185" y="2123278"/>
                </a:cubicBezTo>
                <a:lnTo>
                  <a:pt x="5499" y="2149423"/>
                </a:lnTo>
                <a:lnTo>
                  <a:pt x="0" y="2152597"/>
                </a:lnTo>
                <a:lnTo>
                  <a:pt x="4497" y="2154035"/>
                </a:lnTo>
                <a:lnTo>
                  <a:pt x="3493" y="2158648"/>
                </a:lnTo>
                <a:lnTo>
                  <a:pt x="8992" y="2155473"/>
                </a:lnTo>
                <a:lnTo>
                  <a:pt x="34477" y="2163622"/>
                </a:lnTo>
                <a:cubicBezTo>
                  <a:pt x="117596" y="2185894"/>
                  <a:pt x="203900" y="2196274"/>
                  <a:pt x="290620" y="2194022"/>
                </a:cubicBezTo>
                <a:cubicBezTo>
                  <a:pt x="435153" y="2190268"/>
                  <a:pt x="580841" y="2151423"/>
                  <a:pt x="714858" y="2074049"/>
                </a:cubicBezTo>
                <a:cubicBezTo>
                  <a:pt x="929283" y="1950250"/>
                  <a:pt x="1073230" y="1751258"/>
                  <a:pt x="1132621" y="1529609"/>
                </a:cubicBezTo>
                <a:lnTo>
                  <a:pt x="1138305" y="1503464"/>
                </a:lnTo>
                <a:lnTo>
                  <a:pt x="1143804" y="1500289"/>
                </a:lnTo>
                <a:lnTo>
                  <a:pt x="1139308" y="1498852"/>
                </a:lnTo>
                <a:close/>
                <a:moveTo>
                  <a:pt x="2069415" y="1747063"/>
                </a:moveTo>
                <a:cubicBezTo>
                  <a:pt x="2009570" y="1682261"/>
                  <a:pt x="1939071" y="1625262"/>
                  <a:pt x="1858661" y="1578837"/>
                </a:cubicBezTo>
                <a:cubicBezTo>
                  <a:pt x="1644235" y="1455038"/>
                  <a:pt x="1399929" y="1429873"/>
                  <a:pt x="1178281" y="1489263"/>
                </a:cubicBezTo>
                <a:lnTo>
                  <a:pt x="1152796" y="1497412"/>
                </a:lnTo>
                <a:lnTo>
                  <a:pt x="1147297" y="1494238"/>
                </a:lnTo>
                <a:lnTo>
                  <a:pt x="1148300" y="1498851"/>
                </a:lnTo>
                <a:lnTo>
                  <a:pt x="1143804" y="1500288"/>
                </a:lnTo>
                <a:lnTo>
                  <a:pt x="1149304" y="1503463"/>
                </a:lnTo>
                <a:lnTo>
                  <a:pt x="1154988" y="1529608"/>
                </a:lnTo>
                <a:cubicBezTo>
                  <a:pt x="1214379" y="1751257"/>
                  <a:pt x="1358325" y="1950249"/>
                  <a:pt x="1572751" y="2074048"/>
                </a:cubicBezTo>
                <a:cubicBezTo>
                  <a:pt x="1706767" y="2151422"/>
                  <a:pt x="1852455" y="2190267"/>
                  <a:pt x="1996989" y="2194021"/>
                </a:cubicBezTo>
                <a:cubicBezTo>
                  <a:pt x="2083709" y="2196273"/>
                  <a:pt x="2170013" y="2185893"/>
                  <a:pt x="2253131" y="2163621"/>
                </a:cubicBezTo>
                <a:lnTo>
                  <a:pt x="2278616" y="2155472"/>
                </a:lnTo>
                <a:lnTo>
                  <a:pt x="2284115" y="2158647"/>
                </a:lnTo>
                <a:lnTo>
                  <a:pt x="2283112" y="2154034"/>
                </a:lnTo>
                <a:lnTo>
                  <a:pt x="2287608" y="2152596"/>
                </a:lnTo>
                <a:lnTo>
                  <a:pt x="2282109" y="2149422"/>
                </a:lnTo>
                <a:lnTo>
                  <a:pt x="2276424" y="2123277"/>
                </a:lnTo>
                <a:cubicBezTo>
                  <a:pt x="2239306" y="1984747"/>
                  <a:pt x="2169157" y="1855067"/>
                  <a:pt x="2069415" y="1747063"/>
                </a:cubicBezTo>
                <a:close/>
                <a:moveTo>
                  <a:pt x="1140311" y="779689"/>
                </a:moveTo>
                <a:lnTo>
                  <a:pt x="1134812" y="782863"/>
                </a:lnTo>
                <a:lnTo>
                  <a:pt x="1109328" y="774714"/>
                </a:lnTo>
                <a:cubicBezTo>
                  <a:pt x="887679" y="715324"/>
                  <a:pt x="643374" y="740489"/>
                  <a:pt x="428947" y="864288"/>
                </a:cubicBezTo>
                <a:cubicBezTo>
                  <a:pt x="214522" y="988087"/>
                  <a:pt x="70575" y="1187079"/>
                  <a:pt x="11185" y="1408728"/>
                </a:cubicBezTo>
                <a:lnTo>
                  <a:pt x="5499" y="1434873"/>
                </a:lnTo>
                <a:lnTo>
                  <a:pt x="0" y="1438047"/>
                </a:lnTo>
                <a:lnTo>
                  <a:pt x="4497" y="1439485"/>
                </a:lnTo>
                <a:lnTo>
                  <a:pt x="3493" y="1444098"/>
                </a:lnTo>
                <a:lnTo>
                  <a:pt x="8992" y="1440923"/>
                </a:lnTo>
                <a:lnTo>
                  <a:pt x="34477" y="1449072"/>
                </a:lnTo>
                <a:cubicBezTo>
                  <a:pt x="117595" y="1471344"/>
                  <a:pt x="203900" y="1481724"/>
                  <a:pt x="290620" y="1479472"/>
                </a:cubicBezTo>
                <a:cubicBezTo>
                  <a:pt x="435154" y="1475718"/>
                  <a:pt x="580841" y="1436873"/>
                  <a:pt x="714858" y="1359499"/>
                </a:cubicBezTo>
                <a:cubicBezTo>
                  <a:pt x="929284" y="1235700"/>
                  <a:pt x="1073229" y="1036708"/>
                  <a:pt x="1132621" y="815059"/>
                </a:cubicBezTo>
                <a:lnTo>
                  <a:pt x="1138305" y="788914"/>
                </a:lnTo>
                <a:lnTo>
                  <a:pt x="1143805" y="785739"/>
                </a:lnTo>
                <a:lnTo>
                  <a:pt x="1139308" y="784302"/>
                </a:lnTo>
                <a:close/>
                <a:moveTo>
                  <a:pt x="2069415" y="1032514"/>
                </a:moveTo>
                <a:cubicBezTo>
                  <a:pt x="2009570" y="967712"/>
                  <a:pt x="1939071" y="910714"/>
                  <a:pt x="1858661" y="864289"/>
                </a:cubicBezTo>
                <a:cubicBezTo>
                  <a:pt x="1644235" y="740490"/>
                  <a:pt x="1399929" y="715325"/>
                  <a:pt x="1178281" y="774715"/>
                </a:cubicBezTo>
                <a:lnTo>
                  <a:pt x="1152796" y="782864"/>
                </a:lnTo>
                <a:lnTo>
                  <a:pt x="1147297" y="779690"/>
                </a:lnTo>
                <a:lnTo>
                  <a:pt x="1148300" y="784303"/>
                </a:lnTo>
                <a:lnTo>
                  <a:pt x="1143804" y="785740"/>
                </a:lnTo>
                <a:lnTo>
                  <a:pt x="1149304" y="788915"/>
                </a:lnTo>
                <a:lnTo>
                  <a:pt x="1154988" y="815060"/>
                </a:lnTo>
                <a:cubicBezTo>
                  <a:pt x="1214379" y="1036709"/>
                  <a:pt x="1358325" y="1235701"/>
                  <a:pt x="1572751" y="1359500"/>
                </a:cubicBezTo>
                <a:cubicBezTo>
                  <a:pt x="1706767" y="1436874"/>
                  <a:pt x="1852455" y="1475719"/>
                  <a:pt x="1996989" y="1479473"/>
                </a:cubicBezTo>
                <a:cubicBezTo>
                  <a:pt x="2083709" y="1481725"/>
                  <a:pt x="2170013" y="1471345"/>
                  <a:pt x="2253131" y="1449073"/>
                </a:cubicBezTo>
                <a:lnTo>
                  <a:pt x="2278616" y="1440924"/>
                </a:lnTo>
                <a:lnTo>
                  <a:pt x="2284115" y="1444099"/>
                </a:lnTo>
                <a:lnTo>
                  <a:pt x="2283112" y="1439486"/>
                </a:lnTo>
                <a:lnTo>
                  <a:pt x="2287608" y="1438048"/>
                </a:lnTo>
                <a:lnTo>
                  <a:pt x="2282109" y="1434874"/>
                </a:lnTo>
                <a:lnTo>
                  <a:pt x="2276424" y="1408729"/>
                </a:lnTo>
                <a:cubicBezTo>
                  <a:pt x="2239306" y="1270198"/>
                  <a:pt x="2169157" y="1140518"/>
                  <a:pt x="2069415" y="1032514"/>
                </a:cubicBezTo>
                <a:close/>
                <a:moveTo>
                  <a:pt x="1140311" y="35676"/>
                </a:moveTo>
                <a:lnTo>
                  <a:pt x="1134812" y="38850"/>
                </a:lnTo>
                <a:lnTo>
                  <a:pt x="1109328" y="30701"/>
                </a:lnTo>
                <a:cubicBezTo>
                  <a:pt x="887679" y="-28689"/>
                  <a:pt x="643374" y="-3524"/>
                  <a:pt x="428948" y="120275"/>
                </a:cubicBezTo>
                <a:cubicBezTo>
                  <a:pt x="214521" y="244074"/>
                  <a:pt x="70575" y="443066"/>
                  <a:pt x="11185" y="664715"/>
                </a:cubicBezTo>
                <a:lnTo>
                  <a:pt x="5499" y="690860"/>
                </a:lnTo>
                <a:lnTo>
                  <a:pt x="0" y="694034"/>
                </a:lnTo>
                <a:lnTo>
                  <a:pt x="4497" y="695472"/>
                </a:lnTo>
                <a:lnTo>
                  <a:pt x="3493" y="700085"/>
                </a:lnTo>
                <a:lnTo>
                  <a:pt x="8992" y="696910"/>
                </a:lnTo>
                <a:lnTo>
                  <a:pt x="34477" y="705059"/>
                </a:lnTo>
                <a:cubicBezTo>
                  <a:pt x="117595" y="727331"/>
                  <a:pt x="203900" y="737711"/>
                  <a:pt x="290620" y="735459"/>
                </a:cubicBezTo>
                <a:cubicBezTo>
                  <a:pt x="435154" y="731705"/>
                  <a:pt x="580841" y="692860"/>
                  <a:pt x="714857" y="615486"/>
                </a:cubicBezTo>
                <a:cubicBezTo>
                  <a:pt x="929284" y="491687"/>
                  <a:pt x="1073229" y="292695"/>
                  <a:pt x="1132621" y="71046"/>
                </a:cubicBezTo>
                <a:lnTo>
                  <a:pt x="1138305" y="44901"/>
                </a:lnTo>
                <a:lnTo>
                  <a:pt x="1143805" y="41726"/>
                </a:lnTo>
                <a:lnTo>
                  <a:pt x="1139308" y="40289"/>
                </a:lnTo>
                <a:close/>
                <a:moveTo>
                  <a:pt x="2069415" y="288501"/>
                </a:moveTo>
                <a:cubicBezTo>
                  <a:pt x="2009570" y="223699"/>
                  <a:pt x="1939071" y="166700"/>
                  <a:pt x="1858661" y="120276"/>
                </a:cubicBezTo>
                <a:cubicBezTo>
                  <a:pt x="1644235" y="-3523"/>
                  <a:pt x="1399929" y="-28688"/>
                  <a:pt x="1178281" y="30702"/>
                </a:cubicBezTo>
                <a:lnTo>
                  <a:pt x="1152796" y="38850"/>
                </a:lnTo>
                <a:lnTo>
                  <a:pt x="1147297" y="35676"/>
                </a:lnTo>
                <a:lnTo>
                  <a:pt x="1148300" y="40290"/>
                </a:lnTo>
                <a:lnTo>
                  <a:pt x="1143804" y="41727"/>
                </a:lnTo>
                <a:lnTo>
                  <a:pt x="1149304" y="44901"/>
                </a:lnTo>
                <a:lnTo>
                  <a:pt x="1154988" y="71046"/>
                </a:lnTo>
                <a:cubicBezTo>
                  <a:pt x="1214379" y="292695"/>
                  <a:pt x="1358325" y="491688"/>
                  <a:pt x="1572751" y="615486"/>
                </a:cubicBezTo>
                <a:cubicBezTo>
                  <a:pt x="1706767" y="692860"/>
                  <a:pt x="1852455" y="731705"/>
                  <a:pt x="1996989" y="735460"/>
                </a:cubicBezTo>
                <a:cubicBezTo>
                  <a:pt x="2083709" y="737712"/>
                  <a:pt x="2170013" y="727332"/>
                  <a:pt x="2253131" y="705060"/>
                </a:cubicBezTo>
                <a:lnTo>
                  <a:pt x="2278616" y="696911"/>
                </a:lnTo>
                <a:lnTo>
                  <a:pt x="2284115" y="700086"/>
                </a:lnTo>
                <a:lnTo>
                  <a:pt x="2283112" y="695473"/>
                </a:lnTo>
                <a:lnTo>
                  <a:pt x="2287608" y="694035"/>
                </a:lnTo>
                <a:lnTo>
                  <a:pt x="2282109" y="690860"/>
                </a:lnTo>
                <a:lnTo>
                  <a:pt x="2276424" y="664716"/>
                </a:lnTo>
                <a:cubicBezTo>
                  <a:pt x="2239306" y="526185"/>
                  <a:pt x="2169157" y="396505"/>
                  <a:pt x="2069415" y="288501"/>
                </a:cubicBez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grpSp>
        <p:nvGrpSpPr>
          <p:cNvPr id="26" name="Group 25">
            <a:extLst>
              <a:ext uri="{FF2B5EF4-FFF2-40B4-BE49-F238E27FC236}">
                <a16:creationId xmlns:a16="http://schemas.microsoft.com/office/drawing/2014/main" id="{AC46C823-4AEE-4D15-A7B7-556599F864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V="1">
            <a:off x="521489" y="5639014"/>
            <a:ext cx="865742" cy="628383"/>
            <a:chOff x="558167" y="958515"/>
            <a:chExt cx="865742" cy="628383"/>
          </a:xfrm>
          <a:solidFill>
            <a:schemeClr val="accent3"/>
          </a:solidFill>
        </p:grpSpPr>
        <p:sp>
          <p:nvSpPr>
            <p:cNvPr id="27" name="Freeform: Shape 26">
              <a:extLst>
                <a:ext uri="{FF2B5EF4-FFF2-40B4-BE49-F238E27FC236}">
                  <a16:creationId xmlns:a16="http://schemas.microsoft.com/office/drawing/2014/main" id="{7FE368E1-8B21-487B-879D-A963091996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Freeform: Shape 27">
              <a:extLst>
                <a:ext uri="{FF2B5EF4-FFF2-40B4-BE49-F238E27FC236}">
                  <a16:creationId xmlns:a16="http://schemas.microsoft.com/office/drawing/2014/main" id="{58A31684-3F27-4828-8633-A1624B028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30" name="Group 29">
            <a:extLst>
              <a:ext uri="{FF2B5EF4-FFF2-40B4-BE49-F238E27FC236}">
                <a16:creationId xmlns:a16="http://schemas.microsoft.com/office/drawing/2014/main" id="{766CF5CA-BCE0-446B-990C-62FB772ABE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486523" y="3291143"/>
            <a:ext cx="1785983" cy="2208479"/>
            <a:chOff x="2725201" y="4453039"/>
            <a:chExt cx="1785983" cy="2208479"/>
          </a:xfrm>
        </p:grpSpPr>
        <p:cxnSp>
          <p:nvCxnSpPr>
            <p:cNvPr id="31" name="Straight Connector 30">
              <a:extLst>
                <a:ext uri="{FF2B5EF4-FFF2-40B4-BE49-F238E27FC236}">
                  <a16:creationId xmlns:a16="http://schemas.microsoft.com/office/drawing/2014/main" id="{791F38DD-D787-4EE5-931B-C8CC2ED927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3618192" y="4453039"/>
              <a:ext cx="0" cy="2208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F4E1D11-C91E-45F4-9A4A-EC0243DE762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738439" y="5243393"/>
              <a:ext cx="1760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63D0A83C-B0AD-4E04-B3FE-48D739F6F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725201" y="4861779"/>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 name="connsiteX0" fmla="*/ 440819 w 1785983"/>
                <a:gd name="connsiteY0" fmla="*/ 59 h 1849891"/>
                <a:gd name="connsiteX1" fmla="*/ 845918 w 1785983"/>
                <a:gd name="connsiteY1" fmla="*/ 261596 h 1849891"/>
                <a:gd name="connsiteX2" fmla="*/ 892992 w 1785983"/>
                <a:gd name="connsiteY2" fmla="*/ 360758 h 1849891"/>
                <a:gd name="connsiteX3" fmla="*/ 892992 w 1785983"/>
                <a:gd name="connsiteY3" fmla="*/ 365372 h 1849891"/>
                <a:gd name="connsiteX4" fmla="*/ 940065 w 1785983"/>
                <a:gd name="connsiteY4" fmla="*/ 266212 h 1849891"/>
                <a:gd name="connsiteX5" fmla="*/ 1406106 w 1785983"/>
                <a:gd name="connsiteY5" fmla="*/ 8338 h 1849891"/>
                <a:gd name="connsiteX6" fmla="*/ 1022901 w 1785983"/>
                <a:gd name="connsiteY6" fmla="*/ 1699451 h 1849891"/>
                <a:gd name="connsiteX7" fmla="*/ 892991 w 1785983"/>
                <a:gd name="connsiteY7" fmla="*/ 1799739 h 1849891"/>
                <a:gd name="connsiteX8" fmla="*/ 838223 w 1785983"/>
                <a:gd name="connsiteY8" fmla="*/ 1849891 h 1849891"/>
                <a:gd name="connsiteX9" fmla="*/ 763082 w 1785983"/>
                <a:gd name="connsiteY9" fmla="*/ 1694835 h 1849891"/>
                <a:gd name="connsiteX10" fmla="*/ 379877 w 1785983"/>
                <a:gd name="connsiteY10" fmla="*/ 3722 h 1849891"/>
                <a:gd name="connsiteX11" fmla="*/ 440819 w 1785983"/>
                <a:gd name="connsiteY11" fmla="*/ 59 h 1849891"/>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763082 w 1785983"/>
                <a:gd name="connsiteY8" fmla="*/ 1694835 h 1799739"/>
                <a:gd name="connsiteX9" fmla="*/ 379877 w 1785983"/>
                <a:gd name="connsiteY9" fmla="*/ 3722 h 1799739"/>
                <a:gd name="connsiteX10" fmla="*/ 440819 w 1785983"/>
                <a:gd name="connsiteY10"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763082" y="1694835"/>
                  </a:lnTo>
                  <a:cubicBezTo>
                    <a:pt x="-338018" y="799772"/>
                    <a:pt x="-41719" y="62104"/>
                    <a:pt x="379877" y="3722"/>
                  </a:cubicBezTo>
                  <a:cubicBezTo>
                    <a:pt x="399953" y="942"/>
                    <a:pt x="420313" y="-298"/>
                    <a:pt x="440819" y="59"/>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latin typeface="Bell MT" panose="02020503060305020303" pitchFamily="18" charset="0"/>
              </a:endParaRPr>
            </a:p>
          </p:txBody>
        </p:sp>
        <p:sp>
          <p:nvSpPr>
            <p:cNvPr id="34" name="Rectangle 30">
              <a:extLst>
                <a:ext uri="{FF2B5EF4-FFF2-40B4-BE49-F238E27FC236}">
                  <a16:creationId xmlns:a16="http://schemas.microsoft.com/office/drawing/2014/main" id="{AF60A4C7-053A-4E00-9224-C9C9CAA542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124232" y="5447997"/>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0">
              <a:extLst>
                <a:ext uri="{FF2B5EF4-FFF2-40B4-BE49-F238E27FC236}">
                  <a16:creationId xmlns:a16="http://schemas.microsoft.com/office/drawing/2014/main" id="{C90A005E-7D6C-4543-AE86-10F5BA1C0F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315029" y="5983110"/>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BC174C2C-9AC5-4D2F-B12B-8AD9BE8773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flipV="1">
            <a:off x="473803" y="5280732"/>
            <a:ext cx="864005" cy="1032464"/>
            <a:chOff x="2207971" y="2384401"/>
            <a:chExt cx="864005" cy="1032464"/>
          </a:xfrm>
        </p:grpSpPr>
        <p:sp>
          <p:nvSpPr>
            <p:cNvPr id="38" name="Freeform: Shape 37">
              <a:extLst>
                <a:ext uri="{FF2B5EF4-FFF2-40B4-BE49-F238E27FC236}">
                  <a16:creationId xmlns:a16="http://schemas.microsoft.com/office/drawing/2014/main" id="{F2A1D572-4E75-4B18-83CD-369937018B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Freeform: Shape 38">
              <a:extLst>
                <a:ext uri="{FF2B5EF4-FFF2-40B4-BE49-F238E27FC236}">
                  <a16:creationId xmlns:a16="http://schemas.microsoft.com/office/drawing/2014/main" id="{A4501448-AAB4-4BDF-81E5-BF4BEF2A4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0" name="Group 39">
              <a:extLst>
                <a:ext uri="{FF2B5EF4-FFF2-40B4-BE49-F238E27FC236}">
                  <a16:creationId xmlns:a16="http://schemas.microsoft.com/office/drawing/2014/main" id="{DA5CA3F8-7E28-4253-9221-2849B189136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41" name="Straight Connector 40">
                <a:extLst>
                  <a:ext uri="{FF2B5EF4-FFF2-40B4-BE49-F238E27FC236}">
                    <a16:creationId xmlns:a16="http://schemas.microsoft.com/office/drawing/2014/main" id="{ABAD8F42-57F4-4A12-8B47-E199EA17416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BF509FE-DD9E-4AB3-94EE-468C868875A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Freeform: Shape 43">
            <a:extLst>
              <a:ext uri="{FF2B5EF4-FFF2-40B4-BE49-F238E27FC236}">
                <a16:creationId xmlns:a16="http://schemas.microsoft.com/office/drawing/2014/main" id="{A7F45189-997F-4E6B-800E-D17FF116E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10114077" y="3690094"/>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892991" y="1795123"/>
                </a:lnTo>
                <a:lnTo>
                  <a:pt x="763082" y="1694835"/>
                </a:lnTo>
                <a:cubicBezTo>
                  <a:pt x="-338018" y="799772"/>
                  <a:pt x="-41719" y="62104"/>
                  <a:pt x="379877" y="3722"/>
                </a:cubicBezTo>
                <a:cubicBezTo>
                  <a:pt x="399953" y="942"/>
                  <a:pt x="420313" y="-298"/>
                  <a:pt x="440819" y="59"/>
                </a:cubicBezTo>
                <a:close/>
              </a:path>
            </a:pathLst>
          </a:custGeom>
          <a:solidFill>
            <a:schemeClr val="accent1">
              <a:alpha val="6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BC214B40-3523-42BE-856A-2B90472652B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8100000" flipV="1">
            <a:off x="9049994" y="71786"/>
            <a:ext cx="2287608" cy="3673900"/>
            <a:chOff x="-6080955" y="3437416"/>
            <a:chExt cx="2287608" cy="3673900"/>
          </a:xfrm>
        </p:grpSpPr>
        <p:cxnSp>
          <p:nvCxnSpPr>
            <p:cNvPr id="47" name="Straight Connector 46">
              <a:extLst>
                <a:ext uri="{FF2B5EF4-FFF2-40B4-BE49-F238E27FC236}">
                  <a16:creationId xmlns:a16="http://schemas.microsoft.com/office/drawing/2014/main" id="{5626B876-FE3F-403F-B675-FB9415E00A0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937151" y="4754133"/>
              <a:ext cx="0" cy="23571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Freeform: Shape 47">
              <a:extLst>
                <a:ext uri="{FF2B5EF4-FFF2-40B4-BE49-F238E27FC236}">
                  <a16:creationId xmlns:a16="http://schemas.microsoft.com/office/drawing/2014/main" id="{03F8DDE7-4258-4181-9F2B-940B587EE5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5226554" y="3437416"/>
              <a:ext cx="571820" cy="1316717"/>
            </a:xfrm>
            <a:custGeom>
              <a:avLst/>
              <a:gdLst>
                <a:gd name="connsiteX0" fmla="*/ 282417 w 571820"/>
                <a:gd name="connsiteY0" fmla="*/ 1316717 h 1316717"/>
                <a:gd name="connsiteX1" fmla="*/ 285910 w 571820"/>
                <a:gd name="connsiteY1" fmla="*/ 1313542 h 1316717"/>
                <a:gd name="connsiteX2" fmla="*/ 289403 w 571820"/>
                <a:gd name="connsiteY2" fmla="*/ 1316717 h 1316717"/>
                <a:gd name="connsiteX3" fmla="*/ 289403 w 571820"/>
                <a:gd name="connsiteY3" fmla="*/ 1310368 h 1316717"/>
                <a:gd name="connsiteX4" fmla="*/ 309203 w 571820"/>
                <a:gd name="connsiteY4" fmla="*/ 1292372 h 1316717"/>
                <a:gd name="connsiteX5" fmla="*/ 571820 w 571820"/>
                <a:gd name="connsiteY5" fmla="*/ 658358 h 1316717"/>
                <a:gd name="connsiteX6" fmla="*/ 309203 w 571820"/>
                <a:gd name="connsiteY6" fmla="*/ 24345 h 1316717"/>
                <a:gd name="connsiteX7" fmla="*/ 289403 w 571820"/>
                <a:gd name="connsiteY7" fmla="*/ 6349 h 1316717"/>
                <a:gd name="connsiteX8" fmla="*/ 289403 w 571820"/>
                <a:gd name="connsiteY8" fmla="*/ 0 h 1316717"/>
                <a:gd name="connsiteX9" fmla="*/ 285910 w 571820"/>
                <a:gd name="connsiteY9" fmla="*/ 3175 h 1316717"/>
                <a:gd name="connsiteX10" fmla="*/ 282417 w 571820"/>
                <a:gd name="connsiteY10" fmla="*/ 0 h 1316717"/>
                <a:gd name="connsiteX11" fmla="*/ 282417 w 571820"/>
                <a:gd name="connsiteY11" fmla="*/ 6350 h 1316717"/>
                <a:gd name="connsiteX12" fmla="*/ 262617 w 571820"/>
                <a:gd name="connsiteY12" fmla="*/ 24345 h 1316717"/>
                <a:gd name="connsiteX13" fmla="*/ 0 w 571820"/>
                <a:gd name="connsiteY13" fmla="*/ 658359 h 1316717"/>
                <a:gd name="connsiteX14" fmla="*/ 262617 w 571820"/>
                <a:gd name="connsiteY14" fmla="*/ 1292372 h 1316717"/>
                <a:gd name="connsiteX15" fmla="*/ 282417 w 571820"/>
                <a:gd name="connsiteY15" fmla="*/ 1310368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71820" h="1316717">
                  <a:moveTo>
                    <a:pt x="282417" y="1316717"/>
                  </a:moveTo>
                  <a:lnTo>
                    <a:pt x="285910" y="1313542"/>
                  </a:lnTo>
                  <a:lnTo>
                    <a:pt x="289403" y="1316717"/>
                  </a:lnTo>
                  <a:lnTo>
                    <a:pt x="289403" y="1310368"/>
                  </a:lnTo>
                  <a:lnTo>
                    <a:pt x="309203" y="1292372"/>
                  </a:lnTo>
                  <a:cubicBezTo>
                    <a:pt x="471461" y="1130114"/>
                    <a:pt x="571820" y="905956"/>
                    <a:pt x="571820" y="658358"/>
                  </a:cubicBezTo>
                  <a:cubicBezTo>
                    <a:pt x="571820" y="410761"/>
                    <a:pt x="471461" y="186603"/>
                    <a:pt x="309203" y="24345"/>
                  </a:cubicBezTo>
                  <a:lnTo>
                    <a:pt x="289403" y="6349"/>
                  </a:lnTo>
                  <a:lnTo>
                    <a:pt x="289403" y="0"/>
                  </a:lnTo>
                  <a:lnTo>
                    <a:pt x="285910" y="3175"/>
                  </a:lnTo>
                  <a:lnTo>
                    <a:pt x="282417" y="0"/>
                  </a:lnTo>
                  <a:lnTo>
                    <a:pt x="282417" y="6350"/>
                  </a:lnTo>
                  <a:lnTo>
                    <a:pt x="262617" y="24345"/>
                  </a:lnTo>
                  <a:cubicBezTo>
                    <a:pt x="100359" y="186604"/>
                    <a:pt x="0" y="410761"/>
                    <a:pt x="0" y="658359"/>
                  </a:cubicBezTo>
                  <a:cubicBezTo>
                    <a:pt x="0" y="905956"/>
                    <a:pt x="100359" y="1130114"/>
                    <a:pt x="262617" y="1292372"/>
                  </a:cubicBezTo>
                  <a:lnTo>
                    <a:pt x="282417" y="1310368"/>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reeform: Shape 48">
              <a:extLst>
                <a:ext uri="{FF2B5EF4-FFF2-40B4-BE49-F238E27FC236}">
                  <a16:creationId xmlns:a16="http://schemas.microsoft.com/office/drawing/2014/main" id="{4EED88FA-E654-453B-92BF-21196E32B4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Freeform: Shape 49">
              <a:extLst>
                <a:ext uri="{FF2B5EF4-FFF2-40B4-BE49-F238E27FC236}">
                  <a16:creationId xmlns:a16="http://schemas.microsoft.com/office/drawing/2014/main" id="{7F3C238A-5CF1-4927-B70F-C991122990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4476018"/>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Freeform: Shape 50">
              <a:extLst>
                <a:ext uri="{FF2B5EF4-FFF2-40B4-BE49-F238E27FC236}">
                  <a16:creationId xmlns:a16="http://schemas.microsoft.com/office/drawing/2014/main" id="{42EAC2EE-4C33-44A6-A62B-6130E320AF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Freeform: Shape 51">
              <a:extLst>
                <a:ext uri="{FF2B5EF4-FFF2-40B4-BE49-F238E27FC236}">
                  <a16:creationId xmlns:a16="http://schemas.microsoft.com/office/drawing/2014/main" id="{0F2EC395-DF39-4C41-A452-37AF723EA0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190567"/>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Freeform: Shape 52">
              <a:extLst>
                <a:ext uri="{FF2B5EF4-FFF2-40B4-BE49-F238E27FC236}">
                  <a16:creationId xmlns:a16="http://schemas.microsoft.com/office/drawing/2014/main" id="{2425D947-0068-4059-B9BE-93A3B27CD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955"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Freeform: Shape 53">
              <a:extLst>
                <a:ext uri="{FF2B5EF4-FFF2-40B4-BE49-F238E27FC236}">
                  <a16:creationId xmlns:a16="http://schemas.microsoft.com/office/drawing/2014/main" id="{80F2FE05-A04C-4860-B709-2FCBEAE879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4937151" y="5934581"/>
              <a:ext cx="1143804" cy="735761"/>
            </a:xfrm>
            <a:custGeom>
              <a:avLst/>
              <a:gdLst>
                <a:gd name="connsiteX0" fmla="*/ 290619 w 1143804"/>
                <a:gd name="connsiteY0" fmla="*/ 302 h 735761"/>
                <a:gd name="connsiteX1" fmla="*/ 714857 w 1143804"/>
                <a:gd name="connsiteY1" fmla="*/ 120275 h 735761"/>
                <a:gd name="connsiteX2" fmla="*/ 1132620 w 1143804"/>
                <a:gd name="connsiteY2" fmla="*/ 664715 h 735761"/>
                <a:gd name="connsiteX3" fmla="*/ 1138304 w 1143804"/>
                <a:gd name="connsiteY3" fmla="*/ 690860 h 735761"/>
                <a:gd name="connsiteX4" fmla="*/ 1143804 w 1143804"/>
                <a:gd name="connsiteY4" fmla="*/ 694035 h 735761"/>
                <a:gd name="connsiteX5" fmla="*/ 1139308 w 1143804"/>
                <a:gd name="connsiteY5" fmla="*/ 695472 h 735761"/>
                <a:gd name="connsiteX6" fmla="*/ 1140311 w 1143804"/>
                <a:gd name="connsiteY6" fmla="*/ 700085 h 735761"/>
                <a:gd name="connsiteX7" fmla="*/ 1134812 w 1143804"/>
                <a:gd name="connsiteY7" fmla="*/ 696911 h 735761"/>
                <a:gd name="connsiteX8" fmla="*/ 1109327 w 1143804"/>
                <a:gd name="connsiteY8" fmla="*/ 705060 h 735761"/>
                <a:gd name="connsiteX9" fmla="*/ 428947 w 1143804"/>
                <a:gd name="connsiteY9" fmla="*/ 615486 h 735761"/>
                <a:gd name="connsiteX10" fmla="*/ 11184 w 1143804"/>
                <a:gd name="connsiteY10" fmla="*/ 71046 h 735761"/>
                <a:gd name="connsiteX11" fmla="*/ 5499 w 1143804"/>
                <a:gd name="connsiteY11" fmla="*/ 44901 h 735761"/>
                <a:gd name="connsiteX12" fmla="*/ 0 w 1143804"/>
                <a:gd name="connsiteY12" fmla="*/ 41727 h 735761"/>
                <a:gd name="connsiteX13" fmla="*/ 4496 w 1143804"/>
                <a:gd name="connsiteY13" fmla="*/ 40289 h 735761"/>
                <a:gd name="connsiteX14" fmla="*/ 3493 w 1143804"/>
                <a:gd name="connsiteY14" fmla="*/ 35676 h 735761"/>
                <a:gd name="connsiteX15" fmla="*/ 8992 w 1143804"/>
                <a:gd name="connsiteY15" fmla="*/ 38851 h 735761"/>
                <a:gd name="connsiteX16" fmla="*/ 34477 w 1143804"/>
                <a:gd name="connsiteY16" fmla="*/ 30702 h 735761"/>
                <a:gd name="connsiteX17" fmla="*/ 290619 w 1143804"/>
                <a:gd name="connsiteY17" fmla="*/ 302 h 735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43804" h="735761">
                  <a:moveTo>
                    <a:pt x="290619" y="302"/>
                  </a:moveTo>
                  <a:cubicBezTo>
                    <a:pt x="435153" y="4056"/>
                    <a:pt x="580841" y="42901"/>
                    <a:pt x="714857" y="120275"/>
                  </a:cubicBezTo>
                  <a:cubicBezTo>
                    <a:pt x="929283" y="244074"/>
                    <a:pt x="1073229" y="443066"/>
                    <a:pt x="1132620" y="664715"/>
                  </a:cubicBezTo>
                  <a:lnTo>
                    <a:pt x="1138304" y="690860"/>
                  </a:lnTo>
                  <a:lnTo>
                    <a:pt x="1143804" y="694035"/>
                  </a:lnTo>
                  <a:lnTo>
                    <a:pt x="1139308" y="695472"/>
                  </a:lnTo>
                  <a:lnTo>
                    <a:pt x="1140311" y="700085"/>
                  </a:lnTo>
                  <a:lnTo>
                    <a:pt x="1134812" y="696911"/>
                  </a:lnTo>
                  <a:lnTo>
                    <a:pt x="1109327" y="705060"/>
                  </a:lnTo>
                  <a:cubicBezTo>
                    <a:pt x="887679" y="764450"/>
                    <a:pt x="643373" y="739285"/>
                    <a:pt x="428947" y="615486"/>
                  </a:cubicBezTo>
                  <a:cubicBezTo>
                    <a:pt x="214521" y="491687"/>
                    <a:pt x="70574" y="292695"/>
                    <a:pt x="11184" y="71046"/>
                  </a:cubicBezTo>
                  <a:lnTo>
                    <a:pt x="5499" y="44901"/>
                  </a:lnTo>
                  <a:lnTo>
                    <a:pt x="0" y="41727"/>
                  </a:lnTo>
                  <a:lnTo>
                    <a:pt x="4496" y="40289"/>
                  </a:lnTo>
                  <a:lnTo>
                    <a:pt x="3493" y="35676"/>
                  </a:lnTo>
                  <a:lnTo>
                    <a:pt x="8992" y="38851"/>
                  </a:lnTo>
                  <a:lnTo>
                    <a:pt x="34477" y="30702"/>
                  </a:lnTo>
                  <a:cubicBezTo>
                    <a:pt x="117595" y="8430"/>
                    <a:pt x="203899" y="-1950"/>
                    <a:pt x="290619" y="302"/>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Title 1">
            <a:extLst>
              <a:ext uri="{FF2B5EF4-FFF2-40B4-BE49-F238E27FC236}">
                <a16:creationId xmlns:a16="http://schemas.microsoft.com/office/drawing/2014/main" id="{14B421AF-6276-8209-7608-8853A9CD26A1}"/>
              </a:ext>
            </a:extLst>
          </p:cNvPr>
          <p:cNvSpPr>
            <a:spLocks noGrp="1"/>
          </p:cNvSpPr>
          <p:nvPr>
            <p:ph type="title"/>
          </p:nvPr>
        </p:nvSpPr>
        <p:spPr>
          <a:xfrm>
            <a:off x="3882610" y="1011237"/>
            <a:ext cx="4426782" cy="860400"/>
          </a:xfrm>
        </p:spPr>
        <p:txBody>
          <a:bodyPr anchor="b">
            <a:normAutofit/>
          </a:bodyPr>
          <a:lstStyle/>
          <a:p>
            <a:pPr algn="ctr"/>
            <a:r>
              <a:rPr lang="en-US" b="1">
                <a:latin typeface="Aptos" panose="020B0004020202020204" pitchFamily="34" charset="0"/>
              </a:rPr>
              <a:t>The Different Types of Yoga</a:t>
            </a:r>
            <a:endParaRPr lang="en-US"/>
          </a:p>
        </p:txBody>
      </p:sp>
      <p:cxnSp>
        <p:nvCxnSpPr>
          <p:cNvPr id="56" name="Straight Connector 55">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DFFF347-CD5A-6B13-77F0-916DDB68DB6A}"/>
              </a:ext>
            </a:extLst>
          </p:cNvPr>
          <p:cNvSpPr>
            <a:spLocks noGrp="1"/>
          </p:cNvSpPr>
          <p:nvPr>
            <p:ph idx="1"/>
          </p:nvPr>
        </p:nvSpPr>
        <p:spPr>
          <a:xfrm>
            <a:off x="3863976" y="2759076"/>
            <a:ext cx="4460874" cy="3009899"/>
          </a:xfrm>
        </p:spPr>
        <p:txBody>
          <a:bodyPr>
            <a:normAutofit/>
          </a:bodyPr>
          <a:lstStyle/>
          <a:p>
            <a:r>
              <a:rPr lang="en-GB">
                <a:latin typeface="Aptos" panose="020B0004020202020204" pitchFamily="34" charset="0"/>
              </a:rPr>
              <a:t>There are many different types of yoga</a:t>
            </a:r>
          </a:p>
          <a:p>
            <a:r>
              <a:rPr lang="en-GB">
                <a:latin typeface="Aptos" panose="020B0004020202020204" pitchFamily="34" charset="0"/>
              </a:rPr>
              <a:t>Some popular types of yoga include Vinyasa, Ashtanga, and Iyengar</a:t>
            </a:r>
          </a:p>
          <a:p>
            <a:r>
              <a:rPr lang="en-GB">
                <a:latin typeface="Aptos" panose="020B0004020202020204" pitchFamily="34" charset="0"/>
              </a:rPr>
              <a:t>Each type of yoga has a different focus and style</a:t>
            </a:r>
            <a:endParaRPr lang="en-US"/>
          </a:p>
        </p:txBody>
      </p:sp>
      <p:grpSp>
        <p:nvGrpSpPr>
          <p:cNvPr id="58" name="Group 57">
            <a:extLst>
              <a:ext uri="{FF2B5EF4-FFF2-40B4-BE49-F238E27FC236}">
                <a16:creationId xmlns:a16="http://schemas.microsoft.com/office/drawing/2014/main" id="{69D14CB3-B46C-4D52-91C7-9020767C01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flipH="1" flipV="1">
            <a:off x="10901022" y="5639014"/>
            <a:ext cx="865742" cy="628383"/>
            <a:chOff x="558167" y="958515"/>
            <a:chExt cx="865742" cy="628383"/>
          </a:xfrm>
          <a:solidFill>
            <a:schemeClr val="accent3"/>
          </a:solidFill>
        </p:grpSpPr>
        <p:sp>
          <p:nvSpPr>
            <p:cNvPr id="59" name="Freeform: Shape 58">
              <a:extLst>
                <a:ext uri="{FF2B5EF4-FFF2-40B4-BE49-F238E27FC236}">
                  <a16:creationId xmlns:a16="http://schemas.microsoft.com/office/drawing/2014/main" id="{3A77D7F4-D3A2-4801-9AC3-6626FDE15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Freeform: Shape 59">
              <a:extLst>
                <a:ext uri="{FF2B5EF4-FFF2-40B4-BE49-F238E27FC236}">
                  <a16:creationId xmlns:a16="http://schemas.microsoft.com/office/drawing/2014/main" id="{1E62BACE-7CE7-442A-BFFB-8BC57C446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62" name="Group 61">
            <a:extLst>
              <a:ext uri="{FF2B5EF4-FFF2-40B4-BE49-F238E27FC236}">
                <a16:creationId xmlns:a16="http://schemas.microsoft.com/office/drawing/2014/main" id="{695E1464-F8FF-467B-BC7A-2DB63FD734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9919495" y="3291143"/>
            <a:ext cx="1785983" cy="2208479"/>
            <a:chOff x="2725201" y="4453039"/>
            <a:chExt cx="1785983" cy="2208479"/>
          </a:xfrm>
        </p:grpSpPr>
        <p:cxnSp>
          <p:nvCxnSpPr>
            <p:cNvPr id="63" name="Straight Connector 62">
              <a:extLst>
                <a:ext uri="{FF2B5EF4-FFF2-40B4-BE49-F238E27FC236}">
                  <a16:creationId xmlns:a16="http://schemas.microsoft.com/office/drawing/2014/main" id="{1D9EF77E-636A-4F91-8AC6-2926F2512C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3618192" y="4453039"/>
              <a:ext cx="0" cy="22084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F9F8CE5-DA1D-4DAF-A044-400C40169D4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2738439" y="5243393"/>
              <a:ext cx="176093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Freeform: Shape 64">
              <a:extLst>
                <a:ext uri="{FF2B5EF4-FFF2-40B4-BE49-F238E27FC236}">
                  <a16:creationId xmlns:a16="http://schemas.microsoft.com/office/drawing/2014/main" id="{9C47A2FE-4826-4485-B3C0-56DF9A73A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2725201" y="4861779"/>
              <a:ext cx="1785983" cy="1799739"/>
            </a:xfrm>
            <a:custGeom>
              <a:avLst/>
              <a:gdLst>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892991 w 1785983"/>
                <a:gd name="connsiteY8" fmla="*/ 1795123 h 1799739"/>
                <a:gd name="connsiteX9" fmla="*/ 763082 w 1785983"/>
                <a:gd name="connsiteY9" fmla="*/ 1694835 h 1799739"/>
                <a:gd name="connsiteX10" fmla="*/ 379877 w 1785983"/>
                <a:gd name="connsiteY10" fmla="*/ 3722 h 1799739"/>
                <a:gd name="connsiteX11" fmla="*/ 440819 w 1785983"/>
                <a:gd name="connsiteY11" fmla="*/ 59 h 1799739"/>
                <a:gd name="connsiteX0" fmla="*/ 440819 w 1785983"/>
                <a:gd name="connsiteY0" fmla="*/ 59 h 1849891"/>
                <a:gd name="connsiteX1" fmla="*/ 845918 w 1785983"/>
                <a:gd name="connsiteY1" fmla="*/ 261596 h 1849891"/>
                <a:gd name="connsiteX2" fmla="*/ 892992 w 1785983"/>
                <a:gd name="connsiteY2" fmla="*/ 360758 h 1849891"/>
                <a:gd name="connsiteX3" fmla="*/ 892992 w 1785983"/>
                <a:gd name="connsiteY3" fmla="*/ 365372 h 1849891"/>
                <a:gd name="connsiteX4" fmla="*/ 940065 w 1785983"/>
                <a:gd name="connsiteY4" fmla="*/ 266212 h 1849891"/>
                <a:gd name="connsiteX5" fmla="*/ 1406106 w 1785983"/>
                <a:gd name="connsiteY5" fmla="*/ 8338 h 1849891"/>
                <a:gd name="connsiteX6" fmla="*/ 1022901 w 1785983"/>
                <a:gd name="connsiteY6" fmla="*/ 1699451 h 1849891"/>
                <a:gd name="connsiteX7" fmla="*/ 892991 w 1785983"/>
                <a:gd name="connsiteY7" fmla="*/ 1799739 h 1849891"/>
                <a:gd name="connsiteX8" fmla="*/ 838223 w 1785983"/>
                <a:gd name="connsiteY8" fmla="*/ 1849891 h 1849891"/>
                <a:gd name="connsiteX9" fmla="*/ 763082 w 1785983"/>
                <a:gd name="connsiteY9" fmla="*/ 1694835 h 1849891"/>
                <a:gd name="connsiteX10" fmla="*/ 379877 w 1785983"/>
                <a:gd name="connsiteY10" fmla="*/ 3722 h 1849891"/>
                <a:gd name="connsiteX11" fmla="*/ 440819 w 1785983"/>
                <a:gd name="connsiteY11" fmla="*/ 59 h 1849891"/>
                <a:gd name="connsiteX0" fmla="*/ 440819 w 1785983"/>
                <a:gd name="connsiteY0" fmla="*/ 59 h 1799739"/>
                <a:gd name="connsiteX1" fmla="*/ 845918 w 1785983"/>
                <a:gd name="connsiteY1" fmla="*/ 261596 h 1799739"/>
                <a:gd name="connsiteX2" fmla="*/ 892992 w 1785983"/>
                <a:gd name="connsiteY2" fmla="*/ 360758 h 1799739"/>
                <a:gd name="connsiteX3" fmla="*/ 892992 w 1785983"/>
                <a:gd name="connsiteY3" fmla="*/ 365372 h 1799739"/>
                <a:gd name="connsiteX4" fmla="*/ 940065 w 1785983"/>
                <a:gd name="connsiteY4" fmla="*/ 266212 h 1799739"/>
                <a:gd name="connsiteX5" fmla="*/ 1406106 w 1785983"/>
                <a:gd name="connsiteY5" fmla="*/ 8338 h 1799739"/>
                <a:gd name="connsiteX6" fmla="*/ 1022901 w 1785983"/>
                <a:gd name="connsiteY6" fmla="*/ 1699451 h 1799739"/>
                <a:gd name="connsiteX7" fmla="*/ 892991 w 1785983"/>
                <a:gd name="connsiteY7" fmla="*/ 1799739 h 1799739"/>
                <a:gd name="connsiteX8" fmla="*/ 763082 w 1785983"/>
                <a:gd name="connsiteY8" fmla="*/ 1694835 h 1799739"/>
                <a:gd name="connsiteX9" fmla="*/ 379877 w 1785983"/>
                <a:gd name="connsiteY9" fmla="*/ 3722 h 1799739"/>
                <a:gd name="connsiteX10" fmla="*/ 440819 w 1785983"/>
                <a:gd name="connsiteY10" fmla="*/ 59 h 1799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85983" h="1799739">
                  <a:moveTo>
                    <a:pt x="440819" y="59"/>
                  </a:moveTo>
                  <a:cubicBezTo>
                    <a:pt x="584367" y="2557"/>
                    <a:pt x="735105" y="83293"/>
                    <a:pt x="845918" y="261596"/>
                  </a:cubicBezTo>
                  <a:lnTo>
                    <a:pt x="892992" y="360758"/>
                  </a:lnTo>
                  <a:lnTo>
                    <a:pt x="892992" y="365372"/>
                  </a:lnTo>
                  <a:lnTo>
                    <a:pt x="940065" y="266212"/>
                  </a:lnTo>
                  <a:cubicBezTo>
                    <a:pt x="1066709" y="62437"/>
                    <a:pt x="1245499" y="-13903"/>
                    <a:pt x="1406106" y="8338"/>
                  </a:cubicBezTo>
                  <a:cubicBezTo>
                    <a:pt x="1827702" y="66720"/>
                    <a:pt x="2124001" y="804388"/>
                    <a:pt x="1022901" y="1699451"/>
                  </a:cubicBezTo>
                  <a:lnTo>
                    <a:pt x="892991" y="1799739"/>
                  </a:lnTo>
                  <a:lnTo>
                    <a:pt x="763082" y="1694835"/>
                  </a:lnTo>
                  <a:cubicBezTo>
                    <a:pt x="-338018" y="799772"/>
                    <a:pt x="-41719" y="62104"/>
                    <a:pt x="379877" y="3722"/>
                  </a:cubicBezTo>
                  <a:cubicBezTo>
                    <a:pt x="399953" y="942"/>
                    <a:pt x="420313" y="-298"/>
                    <a:pt x="440819" y="59"/>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latin typeface="Bell MT" panose="02020503060305020303" pitchFamily="18" charset="0"/>
              </a:endParaRPr>
            </a:p>
          </p:txBody>
        </p:sp>
        <p:sp>
          <p:nvSpPr>
            <p:cNvPr id="66" name="Rectangle 30">
              <a:extLst>
                <a:ext uri="{FF2B5EF4-FFF2-40B4-BE49-F238E27FC236}">
                  <a16:creationId xmlns:a16="http://schemas.microsoft.com/office/drawing/2014/main" id="{A9D0A0EF-4934-4E46-A33A-95E5D932D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124232" y="5447997"/>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30">
              <a:extLst>
                <a:ext uri="{FF2B5EF4-FFF2-40B4-BE49-F238E27FC236}">
                  <a16:creationId xmlns:a16="http://schemas.microsoft.com/office/drawing/2014/main" id="{EA389321-1892-4D9B-9F10-CA83BC15FE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315029" y="5983110"/>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68">
            <a:extLst>
              <a:ext uri="{FF2B5EF4-FFF2-40B4-BE49-F238E27FC236}">
                <a16:creationId xmlns:a16="http://schemas.microsoft.com/office/drawing/2014/main" id="{D9F93B70-A436-473C-A7CE-540999A596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V="1">
            <a:off x="10854193" y="5280732"/>
            <a:ext cx="864005" cy="1032464"/>
            <a:chOff x="2207971" y="2384401"/>
            <a:chExt cx="864005" cy="1032464"/>
          </a:xfrm>
        </p:grpSpPr>
        <p:sp>
          <p:nvSpPr>
            <p:cNvPr id="70" name="Freeform: Shape 69">
              <a:extLst>
                <a:ext uri="{FF2B5EF4-FFF2-40B4-BE49-F238E27FC236}">
                  <a16:creationId xmlns:a16="http://schemas.microsoft.com/office/drawing/2014/main" id="{C78ABD64-1B50-4D55-BC1F-146CC4D6E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1" name="Freeform: Shape 70">
              <a:extLst>
                <a:ext uri="{FF2B5EF4-FFF2-40B4-BE49-F238E27FC236}">
                  <a16:creationId xmlns:a16="http://schemas.microsoft.com/office/drawing/2014/main" id="{57FC7EAA-9D36-4047-8A25-796E944D16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2" name="Group 71">
              <a:extLst>
                <a:ext uri="{FF2B5EF4-FFF2-40B4-BE49-F238E27FC236}">
                  <a16:creationId xmlns:a16="http://schemas.microsoft.com/office/drawing/2014/main" id="{0C72E6B1-2CDE-4B76-BB57-54923A35BC5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440769" y="2384401"/>
              <a:ext cx="313009" cy="1032464"/>
              <a:chOff x="2440769" y="2384401"/>
              <a:chExt cx="313009" cy="1032464"/>
            </a:xfrm>
          </p:grpSpPr>
          <p:cxnSp>
            <p:nvCxnSpPr>
              <p:cNvPr id="73" name="Straight Connector 72">
                <a:extLst>
                  <a:ext uri="{FF2B5EF4-FFF2-40B4-BE49-F238E27FC236}">
                    <a16:creationId xmlns:a16="http://schemas.microsoft.com/office/drawing/2014/main" id="{0A618DA4-FD3B-435B-9077-6643BD6C93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579CD8F-9756-4DC0-A735-0CA77A8734C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998559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6F1CF8-6833-D97F-4388-0F6095E088D5}"/>
              </a:ext>
            </a:extLst>
          </p:cNvPr>
          <p:cNvSpPr>
            <a:spLocks noGrp="1"/>
          </p:cNvSpPr>
          <p:nvPr>
            <p:ph type="title"/>
          </p:nvPr>
        </p:nvSpPr>
        <p:spPr>
          <a:xfrm>
            <a:off x="1080000" y="540032"/>
            <a:ext cx="4426782" cy="1331605"/>
          </a:xfrm>
        </p:spPr>
        <p:txBody>
          <a:bodyPr anchor="b">
            <a:normAutofit/>
          </a:bodyPr>
          <a:lstStyle/>
          <a:p>
            <a:pPr algn="ctr"/>
            <a:r>
              <a:rPr lang="en-US" b="1">
                <a:latin typeface="Aptos" panose="020B0004020202020204" pitchFamily="34" charset="0"/>
              </a:rPr>
              <a:t>The Benefits of Meditation</a:t>
            </a:r>
            <a:endParaRPr lang="en-US"/>
          </a:p>
        </p:txBody>
      </p:sp>
      <p:cxnSp>
        <p:nvCxnSpPr>
          <p:cNvPr id="12" name="Straight Connector 11">
            <a:extLst>
              <a:ext uri="{FF2B5EF4-FFF2-40B4-BE49-F238E27FC236}">
                <a16:creationId xmlns:a16="http://schemas.microsoft.com/office/drawing/2014/main" id="{77C6DF49-CBE3-4038-AC78-35DE4FD7CE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3391" y="2310207"/>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016898C-7837-3644-D7D3-47FB01A5F608}"/>
              </a:ext>
            </a:extLst>
          </p:cNvPr>
          <p:cNvSpPr>
            <a:spLocks noGrp="1"/>
          </p:cNvSpPr>
          <p:nvPr>
            <p:ph idx="1"/>
          </p:nvPr>
        </p:nvSpPr>
        <p:spPr>
          <a:xfrm>
            <a:off x="1080000" y="2759076"/>
            <a:ext cx="4460874" cy="3009899"/>
          </a:xfrm>
        </p:spPr>
        <p:txBody>
          <a:bodyPr>
            <a:normAutofit/>
          </a:bodyPr>
          <a:lstStyle/>
          <a:p>
            <a:r>
              <a:rPr lang="en-GB">
                <a:latin typeface="Aptos" panose="020B0004020202020204" pitchFamily="34" charset="0"/>
              </a:rPr>
              <a:t>Meditation can help reduce stress and anxiety</a:t>
            </a:r>
          </a:p>
          <a:p>
            <a:r>
              <a:rPr lang="en-GB">
                <a:latin typeface="Aptos" panose="020B0004020202020204" pitchFamily="34" charset="0"/>
              </a:rPr>
              <a:t>Meditation can improve focus and concentration</a:t>
            </a:r>
          </a:p>
          <a:p>
            <a:r>
              <a:rPr lang="en-GB">
                <a:latin typeface="Aptos" panose="020B0004020202020204" pitchFamily="34" charset="0"/>
              </a:rPr>
              <a:t>Meditation can promote feelings of calm and well-being</a:t>
            </a:r>
            <a:endParaRPr lang="en-US"/>
          </a:p>
        </p:txBody>
      </p:sp>
      <p:sp>
        <p:nvSpPr>
          <p:cNvPr id="14" name="Rectangle 13">
            <a:extLst>
              <a:ext uri="{FF2B5EF4-FFF2-40B4-BE49-F238E27FC236}">
                <a16:creationId xmlns:a16="http://schemas.microsoft.com/office/drawing/2014/main" id="{AA11AC2B-E0EE-4BB9-8BC1-EC5DA9DBE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4794" y="0"/>
            <a:ext cx="5537206" cy="6858000"/>
          </a:xfrm>
          <a:prstGeom prst="rect">
            <a:avLst/>
          </a:prstGeom>
          <a:solidFill>
            <a:schemeClr val="bg1">
              <a:alpha val="2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pic>
        <p:nvPicPr>
          <p:cNvPr id="7" name="Graphic 6" descr="Brain in head">
            <a:extLst>
              <a:ext uri="{FF2B5EF4-FFF2-40B4-BE49-F238E27FC236}">
                <a16:creationId xmlns:a16="http://schemas.microsoft.com/office/drawing/2014/main" id="{C98184D6-89B1-7D98-91F9-5ABB13DB19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98864" y="1202958"/>
            <a:ext cx="4452148" cy="4452148"/>
          </a:xfrm>
          <a:prstGeom prst="rect">
            <a:avLst/>
          </a:prstGeom>
        </p:spPr>
      </p:pic>
    </p:spTree>
    <p:extLst>
      <p:ext uri="{BB962C8B-B14F-4D97-AF65-F5344CB8AC3E}">
        <p14:creationId xmlns:p14="http://schemas.microsoft.com/office/powerpoint/2010/main" val="2490172165"/>
      </p:ext>
    </p:extLst>
  </p:cSld>
  <p:clrMapOvr>
    <a:masterClrMapping/>
  </p:clrMapOvr>
</p:sld>
</file>

<file path=ppt/theme/theme1.xml><?xml version="1.0" encoding="utf-8"?>
<a:theme xmlns:a="http://schemas.openxmlformats.org/drawingml/2006/main" name="LeafVTI">
  <a:themeElements>
    <a:clrScheme name="">
      <a:dk1>
        <a:srgbClr val="1E1E1E"/>
      </a:dk1>
      <a:lt1>
        <a:srgbClr val="FFFFFF"/>
      </a:lt1>
      <a:dk2>
        <a:srgbClr val="0B5351"/>
      </a:dk2>
      <a:lt2>
        <a:srgbClr val="D5FFF3"/>
      </a:lt2>
      <a:accent1>
        <a:srgbClr val="0077B6"/>
      </a:accent1>
      <a:accent2>
        <a:srgbClr val="00B4D8"/>
      </a:accent2>
      <a:accent3>
        <a:srgbClr val="90E0EF"/>
      </a:accent3>
      <a:accent4>
        <a:srgbClr val="CAF0F8"/>
      </a:accent4>
      <a:accent5>
        <a:srgbClr val="48CAE4"/>
      </a:accent5>
      <a:accent6>
        <a:srgbClr val="ADE8F4"/>
      </a:accent6>
      <a:hlink>
        <a:srgbClr val="FFA500"/>
      </a:hlink>
      <a:folHlink>
        <a:srgbClr val="FF4500"/>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f989dd22-3bf7-4a89-9575-93cea5268ed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574DD145DCAA44B96133B0BC15F5A93" ma:contentTypeVersion="5" ma:contentTypeDescription="Create a new document." ma:contentTypeScope="" ma:versionID="73177e3e5e863b56fde4c798565f1947">
  <xsd:schema xmlns:xsd="http://www.w3.org/2001/XMLSchema" xmlns:xs="http://www.w3.org/2001/XMLSchema" xmlns:p="http://schemas.microsoft.com/office/2006/metadata/properties" xmlns:ns3="f989dd22-3bf7-4a89-9575-93cea5268ede" targetNamespace="http://schemas.microsoft.com/office/2006/metadata/properties" ma:root="true" ma:fieldsID="ce69824ed1e3f61567af898ee7f63715" ns3:_="">
    <xsd:import namespace="f989dd22-3bf7-4a89-9575-93cea5268ed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89dd22-3bf7-4a89-9575-93cea5268e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80E065-00D5-44D0-8409-32BCA82AB981}">
  <ds:schemaRefs>
    <ds:schemaRef ds:uri="http://purl.org/dc/elements/1.1/"/>
    <ds:schemaRef ds:uri="f989dd22-3bf7-4a89-9575-93cea5268ede"/>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http://purl.org/dc/dcmitype/"/>
    <ds:schemaRef ds:uri="http://schemas.microsoft.com/office/2006/documentManagement/types"/>
    <ds:schemaRef ds:uri="http://purl.org/dc/terms/"/>
  </ds:schemaRefs>
</ds:datastoreItem>
</file>

<file path=customXml/itemProps2.xml><?xml version="1.0" encoding="utf-8"?>
<ds:datastoreItem xmlns:ds="http://schemas.openxmlformats.org/officeDocument/2006/customXml" ds:itemID="{C290BF80-EA8A-480B-9A86-0902C04768EA}">
  <ds:schemaRefs>
    <ds:schemaRef ds:uri="http://schemas.microsoft.com/sharepoint/v3/contenttype/forms"/>
  </ds:schemaRefs>
</ds:datastoreItem>
</file>

<file path=customXml/itemProps3.xml><?xml version="1.0" encoding="utf-8"?>
<ds:datastoreItem xmlns:ds="http://schemas.openxmlformats.org/officeDocument/2006/customXml" ds:itemID="{25CBEA98-48B6-4CAA-97C4-F9A7D6843D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89dd22-3bf7-4a89-9575-93cea5268e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TotalTime>
  <Words>1132</Words>
  <Application>Microsoft Office PowerPoint</Application>
  <PresentationFormat>Widescreen</PresentationFormat>
  <Paragraphs>90</Paragraphs>
  <Slides>15</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Arial</vt:lpstr>
      <vt:lpstr>Avenir Next LT Pro Light</vt:lpstr>
      <vt:lpstr>Bell MT</vt:lpstr>
      <vt:lpstr>Rockwell Nova Light</vt:lpstr>
      <vt:lpstr>Wingdings</vt:lpstr>
      <vt:lpstr>LeafVTI</vt:lpstr>
      <vt:lpstr>Namaste! Welcome to the World of Yoga</vt:lpstr>
      <vt:lpstr>The Origins of Yoga</vt:lpstr>
      <vt:lpstr>The Eight Limbs of Yoga</vt:lpstr>
      <vt:lpstr>The Health Benefits of Yoga</vt:lpstr>
      <vt:lpstr>The Most Common Yoga Poses</vt:lpstr>
      <vt:lpstr>The History of Hatha Yoga</vt:lpstr>
      <vt:lpstr>The History of Bikram Yoga</vt:lpstr>
      <vt:lpstr>The Different Types of Yoga</vt:lpstr>
      <vt:lpstr>The Benefits of Meditation</vt:lpstr>
      <vt:lpstr>The Mind-Body Connection in Yoga</vt:lpstr>
      <vt:lpstr>The Importance of Breathing in Yoga</vt:lpstr>
      <vt:lpstr>Yoga and Stress Reduction</vt:lpstr>
      <vt:lpstr>Yoga for Physical Fitness</vt:lpstr>
      <vt:lpstr>Yoga for Inner Peace and Well-Being</vt:lpstr>
      <vt:lpstr>The Health Benefits of Yoga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dc:creator>
  <cp:lastModifiedBy>Deb Ashby</cp:lastModifiedBy>
  <cp:revision>2</cp:revision>
  <dcterms:created xsi:type="dcterms:W3CDTF">2024-02-20T14:33:13Z</dcterms:created>
  <dcterms:modified xsi:type="dcterms:W3CDTF">2024-02-20T20:32:54Z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0x010100D574DD145DCAA44B96133B0BC15F5A93</vt:lpwstr>
  </property>
  <property fmtid="{D5CDD505-2E9C-101B-9397-08002B2CF9AE}" pid="3" name="MSIP_Label_defa4170-0d19-0005-0004-bc88714345d2_Enabled">
    <vt:lpwstr>true</vt:lpwstr>
  </property>
  <property fmtid="{D5CDD505-2E9C-101B-9397-08002B2CF9AE}" pid="4" name="MSIP_Label_defa4170-0d19-0005-0004-bc88714345d2_SetDate">
    <vt:lpwstr>2024-02-20T20:32:54Z</vt:lpwstr>
  </property>
  <property fmtid="{D5CDD505-2E9C-101B-9397-08002B2CF9AE}" pid="5" name="MSIP_Label_defa4170-0d19-0005-0004-bc88714345d2_Method">
    <vt:lpwstr>Privileged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7ea25735-cbcb-4ed7-a353-b49eb96d11f3</vt:lpwstr>
  </property>
  <property fmtid="{D5CDD505-2E9C-101B-9397-08002B2CF9AE}" pid="8" name="MSIP_Label_defa4170-0d19-0005-0004-bc88714345d2_ActionId">
    <vt:lpwstr>819ab41f-7622-4b0d-a342-91dfee9a2c0e</vt:lpwstr>
  </property>
  <property fmtid="{D5CDD505-2E9C-101B-9397-08002B2CF9AE}" pid="9" name="MSIP_Label_defa4170-0d19-0005-0004-bc88714345d2_ContentBits">
    <vt:lpwstr>0</vt:lpwstr>
  </property>
</Properties>
</file>